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9"/>
  </p:notesMasterIdLst>
  <p:handoutMasterIdLst>
    <p:handoutMasterId r:id="rId40"/>
  </p:handoutMasterIdLst>
  <p:sldIdLst>
    <p:sldId id="265" r:id="rId5"/>
    <p:sldId id="266" r:id="rId6"/>
    <p:sldId id="278" r:id="rId7"/>
    <p:sldId id="267" r:id="rId8"/>
    <p:sldId id="277" r:id="rId9"/>
    <p:sldId id="260" r:id="rId10"/>
    <p:sldId id="261" r:id="rId11"/>
    <p:sldId id="262" r:id="rId12"/>
    <p:sldId id="264" r:id="rId13"/>
    <p:sldId id="268" r:id="rId14"/>
    <p:sldId id="269" r:id="rId15"/>
    <p:sldId id="272" r:id="rId16"/>
    <p:sldId id="279" r:id="rId17"/>
    <p:sldId id="280" r:id="rId18"/>
    <p:sldId id="273" r:id="rId19"/>
    <p:sldId id="281" r:id="rId20"/>
    <p:sldId id="282" r:id="rId21"/>
    <p:sldId id="283" r:id="rId22"/>
    <p:sldId id="284" r:id="rId23"/>
    <p:sldId id="274" r:id="rId24"/>
    <p:sldId id="275" r:id="rId25"/>
    <p:sldId id="285" r:id="rId26"/>
    <p:sldId id="286" r:id="rId27"/>
    <p:sldId id="287" r:id="rId28"/>
    <p:sldId id="291" r:id="rId29"/>
    <p:sldId id="288" r:id="rId30"/>
    <p:sldId id="289" r:id="rId31"/>
    <p:sldId id="290" r:id="rId32"/>
    <p:sldId id="292" r:id="rId33"/>
    <p:sldId id="293" r:id="rId34"/>
    <p:sldId id="295" r:id="rId35"/>
    <p:sldId id="276" r:id="rId36"/>
    <p:sldId id="271" r:id="rId37"/>
    <p:sldId id="27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85" autoAdjust="0"/>
    <p:restoredTop sz="94660"/>
  </p:normalViewPr>
  <p:slideViewPr>
    <p:cSldViewPr>
      <p:cViewPr varScale="1">
        <p:scale>
          <a:sx n="70" d="100"/>
          <a:sy n="70" d="100"/>
        </p:scale>
        <p:origin x="153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B39BEA-24FF-4C07-9DAD-536DA012F660}" type="datetimeFigureOut">
              <a:rPr lang="en-US" smtClean="0"/>
              <a:t>11/14/2024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C7F049-275A-45D2-96CF-D8B42A954032}" type="slidenum">
              <a:rPr lang="en-US" smtClean="0"/>
              <a:t>‹#›</a:t>
            </a:fld>
            <a:endParaRPr lang="en-US"/>
          </a:p>
        </p:txBody>
      </p:sp>
    </p:spTree>
    <p:extLst>
      <p:ext uri="{BB962C8B-B14F-4D97-AF65-F5344CB8AC3E}">
        <p14:creationId xmlns:p14="http://schemas.microsoft.com/office/powerpoint/2010/main" val="2757989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238C8F-4479-4C19-AB49-3EE1428F868A}" type="datetimeFigureOut">
              <a:rPr lang="en-US" smtClean="0"/>
              <a:t>11/14/2024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8967A-B078-48EE-80B4-F20D95585292}" type="slidenum">
              <a:rPr lang="en-US" smtClean="0"/>
              <a:t>‹#›</a:t>
            </a:fld>
            <a:endParaRPr lang="en-US"/>
          </a:p>
        </p:txBody>
      </p:sp>
    </p:spTree>
    <p:extLst>
      <p:ext uri="{BB962C8B-B14F-4D97-AF65-F5344CB8AC3E}">
        <p14:creationId xmlns:p14="http://schemas.microsoft.com/office/powerpoint/2010/main" val="23600438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228600" indent="-228600" eaLnBrk="1" fontAlgn="auto" hangingPunct="1">
              <a:spcBef>
                <a:spcPts val="0"/>
              </a:spcBef>
              <a:spcAft>
                <a:spcPts val="0"/>
              </a:spcAft>
              <a:buFont typeface="+mj-lt"/>
              <a:buNone/>
              <a:defRPr/>
            </a:pPr>
            <a:endParaRPr lang="en-US" dirty="0" smtClean="0">
              <a:ea typeface="+mn-ea"/>
              <a:cs typeface="+mn-cs"/>
            </a:endParaRPr>
          </a:p>
        </p:txBody>
      </p:sp>
      <p:sp>
        <p:nvSpPr>
          <p:cNvPr id="59395" name="Slide Image Placeholder 5"/>
          <p:cNvSpPr>
            <a:spLocks noGrp="1" noRot="1" noChangeAspect="1" noTextEdit="1"/>
          </p:cNvSpPr>
          <p:nvPr>
            <p:ph type="sldImg"/>
          </p:nvPr>
        </p:nvSpPr>
        <p:spPr bwMode="auto">
          <a:xfrm>
            <a:off x="533400" y="460375"/>
            <a:ext cx="3144838" cy="2359025"/>
          </a:xfrm>
          <a:noFill/>
          <a:ln>
            <a:solidFill>
              <a:srgbClr val="000000"/>
            </a:solidFill>
            <a:miter lim="800000"/>
            <a:headEnd/>
            <a:tailEnd/>
          </a:ln>
        </p:spPr>
      </p:sp>
    </p:spTree>
    <p:extLst>
      <p:ext uri="{BB962C8B-B14F-4D97-AF65-F5344CB8AC3E}">
        <p14:creationId xmlns:p14="http://schemas.microsoft.com/office/powerpoint/2010/main" val="4040020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5F42872-A9F0-40FF-BFB7-BF1BAFC54466}" type="slidenum">
              <a:rPr lang="en-US" altLang="en-US"/>
              <a:pPr>
                <a:spcBef>
                  <a:spcPct val="0"/>
                </a:spcBef>
              </a:pPr>
              <a:t>3</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7570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Top 20 Leadership Training Company that’s home to award-winning courses that enable organizations to achieve new levels of performance by changing employee behavior.</a:t>
            </a:r>
            <a:endParaRPr lang="en-US" dirty="0"/>
          </a:p>
        </p:txBody>
      </p:sp>
      <p:sp>
        <p:nvSpPr>
          <p:cNvPr id="4" name="Slide Number Placeholder 3"/>
          <p:cNvSpPr>
            <a:spLocks noGrp="1"/>
          </p:cNvSpPr>
          <p:nvPr>
            <p:ph type="sldNum" sz="quarter" idx="10"/>
          </p:nvPr>
        </p:nvSpPr>
        <p:spPr/>
        <p:txBody>
          <a:bodyPr/>
          <a:lstStyle/>
          <a:p>
            <a:fld id="{99FDB563-8DFC-49D0-8A53-65CF93E6FCD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30468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28967A-B078-48EE-80B4-F20D95585292}" type="slidenum">
              <a:rPr lang="en-US" smtClean="0"/>
              <a:t>6</a:t>
            </a:fld>
            <a:endParaRPr lang="en-US"/>
          </a:p>
        </p:txBody>
      </p:sp>
    </p:spTree>
    <p:extLst>
      <p:ext uri="{BB962C8B-B14F-4D97-AF65-F5344CB8AC3E}">
        <p14:creationId xmlns:p14="http://schemas.microsoft.com/office/powerpoint/2010/main" val="98599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8592822-A35E-4A09-BE4E-DA2F395616C7}" type="slidenum">
              <a:rPr lang="en-US" altLang="en-US"/>
              <a:pPr>
                <a:spcBef>
                  <a:spcPct val="0"/>
                </a:spcBef>
              </a:pPr>
              <a:t>13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059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EB0401E-75C6-4363-A8FA-0149CC303C6A}" type="slidenum">
              <a:rPr lang="en-US" altLang="en-US"/>
              <a:pPr>
                <a:spcBef>
                  <a:spcPct val="0"/>
                </a:spcBef>
              </a:pPr>
              <a:t>15</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09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D6C5B6-82CA-4D48-9AB9-F72C432DFA93}" type="slidenum">
              <a:rPr lang="en-US" altLang="en-US"/>
              <a:pPr>
                <a:spcBef>
                  <a:spcPct val="0"/>
                </a:spcBef>
              </a:pPr>
              <a:t>16</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0582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168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266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otes Placeholder 1"/>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165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32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166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294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207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665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220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otes Placeholder 1"/>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424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4D5807-E60C-4887-93A4-ABFA1E8F4714}" type="slidenum">
              <a:rPr lang="en-US" altLang="en-US">
                <a:solidFill>
                  <a:srgbClr val="000000"/>
                </a:solidFill>
              </a:rPr>
              <a:pPr>
                <a:spcBef>
                  <a:spcPct val="0"/>
                </a:spcBef>
              </a:pPr>
              <a:t>33</a:t>
            </a:fld>
            <a:endParaRPr lang="en-US" altLang="en-US">
              <a:solidFill>
                <a:srgbClr val="000000"/>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588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796E4B-B84F-4C3A-A388-34042119F86D}" type="datetime1">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5C4943-8160-46B3-9526-095854F4A6CD}" type="datetime1">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A76FEE-9E75-4810-AEFD-10F207406A1D}" type="datetime1">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365040-D55C-417F-9D0A-1C8CBC30A5B3}" type="datetime1">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11FDB1-5871-4783-B94A-41E41EF95752}" type="datetime1">
              <a:rPr lang="en-US" smtClean="0"/>
              <a:t>11/14/2024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734D80-1074-4D95-87B1-04F0ACB39059}" type="datetime1">
              <a:rPr lang="en-US" smtClean="0"/>
              <a:t>11/14/2024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F6D7E-FAAD-4E99-B024-876390BC176A}" type="datetime1">
              <a:rPr lang="en-US" smtClean="0"/>
              <a:t>11/14/2024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2272E9-61B6-4C66-AD9F-16F2246C8528}" type="datetime1">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65BE9C-68EF-4463-9A67-7D027DEB5874}" type="datetime1">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C7141-E97B-417E-8FA5-F449B9EBEEA3}" type="datetime1">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126AB-F653-4A6C-AC71-3E459E0252FE}" type="datetime1">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6A41D43-9674-444B-9095-2CC9DAE2D566}" type="slidenum">
              <a:rPr lang="en-US" altLang="en-US"/>
              <a:pPr>
                <a:defRPr/>
              </a:pPr>
              <a:t>‹#›</a:t>
            </a:fld>
            <a:endParaRPr lang="en-US" altLang="en-US"/>
          </a:p>
        </p:txBody>
      </p:sp>
    </p:spTree>
    <p:extLst>
      <p:ext uri="{BB962C8B-B14F-4D97-AF65-F5344CB8AC3E}">
        <p14:creationId xmlns:p14="http://schemas.microsoft.com/office/powerpoint/2010/main" val="3943891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E90D6BB-EFFD-4306-8C55-CEA2486027B3}" type="slidenum">
              <a:rPr lang="en-US" altLang="en-US"/>
              <a:pPr>
                <a:defRPr/>
              </a:pPr>
              <a:t>‹#›</a:t>
            </a:fld>
            <a:endParaRPr lang="en-US" altLang="en-US"/>
          </a:p>
        </p:txBody>
      </p:sp>
    </p:spTree>
    <p:extLst>
      <p:ext uri="{BB962C8B-B14F-4D97-AF65-F5344CB8AC3E}">
        <p14:creationId xmlns:p14="http://schemas.microsoft.com/office/powerpoint/2010/main" val="1530320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8DA8AF-99D6-4431-AE57-DE016DBDAF72}"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176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CE936-CE39-475A-A77C-21AD3FA31006}"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60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F981CB-D18B-4841-848F-7B2FC6963EF7}"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4407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41D769-B69D-485B-968E-B2E244B7FA38}"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3945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ADFC54-209A-42C8-9D09-1405CBB670D2}" type="datetime1">
              <a:rPr lang="en-US" smtClean="0">
                <a:solidFill>
                  <a:prstClr val="black">
                    <a:tint val="75000"/>
                  </a:prstClr>
                </a:solidFill>
              </a:rPr>
              <a:pPr/>
              <a:t>11/14/2024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8673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A14B11-1F57-4E76-93A1-19FFA2ED9D5A}" type="datetime1">
              <a:rPr lang="en-US" smtClean="0">
                <a:solidFill>
                  <a:prstClr val="black">
                    <a:tint val="75000"/>
                  </a:prstClr>
                </a:solidFill>
              </a:rPr>
              <a:pPr/>
              <a:t>11/14/2024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6483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0D00F7-1B10-433D-A807-760CA4A05A36}" type="datetime1">
              <a:rPr lang="en-US" smtClean="0">
                <a:solidFill>
                  <a:prstClr val="black">
                    <a:tint val="75000"/>
                  </a:prstClr>
                </a:solidFill>
              </a:rPr>
              <a:pPr/>
              <a:t>11/14/2024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0949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D884F7-152B-4E22-B75A-058AC4748562}"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647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F3F4FF-D4A5-4C51-BB1B-BC520878F714}"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766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811FC-B7F8-455D-9AD8-B8F88BA9BC46}"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059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6479A9-241B-4C26-B1DF-9E3C4E476844}"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616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8DA8AF-99D6-4431-AE57-DE016DBDAF72}"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52639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CE936-CE39-475A-A77C-21AD3FA31006}"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357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F981CB-D18B-4841-848F-7B2FC6963EF7}"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993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41D769-B69D-485B-968E-B2E244B7FA38}"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5108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ADFC54-209A-42C8-9D09-1405CBB670D2}" type="datetime1">
              <a:rPr lang="en-US" smtClean="0">
                <a:solidFill>
                  <a:prstClr val="black">
                    <a:tint val="75000"/>
                  </a:prstClr>
                </a:solidFill>
              </a:rPr>
              <a:pPr/>
              <a:t>11/14/2024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5027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A14B11-1F57-4E76-93A1-19FFA2ED9D5A}" type="datetime1">
              <a:rPr lang="en-US" smtClean="0">
                <a:solidFill>
                  <a:prstClr val="black">
                    <a:tint val="75000"/>
                  </a:prstClr>
                </a:solidFill>
              </a:rPr>
              <a:pPr/>
              <a:t>11/14/2024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1458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0D00F7-1B10-433D-A807-760CA4A05A36}" type="datetime1">
              <a:rPr lang="en-US" smtClean="0">
                <a:solidFill>
                  <a:prstClr val="black">
                    <a:tint val="75000"/>
                  </a:prstClr>
                </a:solidFill>
              </a:rPr>
              <a:pPr/>
              <a:t>11/14/2024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11179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D884F7-152B-4E22-B75A-058AC4748562}"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3749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F3F4FF-D4A5-4C51-BB1B-BC520878F714}" type="datetime1">
              <a:rPr lang="en-US" smtClean="0">
                <a:solidFill>
                  <a:prstClr val="black">
                    <a:tint val="75000"/>
                  </a:prstClr>
                </a:solidFill>
              </a:rPr>
              <a:pPr/>
              <a:t>11/14/2024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3654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811FC-B7F8-455D-9AD8-B8F88BA9BC46}"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40685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6479A9-241B-4C26-B1DF-9E3C4E476844}"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9969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264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1264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A78018-6BA2-4D96-83BA-E7C0B6578A3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387735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798585-E09D-491F-8AEA-EBF3B0E5EF6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400334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A22465-6975-4596-B404-4B0DA0FFA53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368977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A0384C-A0E5-42E2-805B-2570B7A1F96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0880170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26DFEBD-0EDF-4687-AB69-D363B4011C1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850562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71B510B-1495-40E5-9EB0-3DDC2E660A0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077258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32E1F20-0D39-47A4-B7D6-906E06F66BB4}"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70019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CF49CA-7F12-49B4-B31B-BECD923B31EE}"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147083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CEFA9E4-ED17-4815-AE01-1F67F6A2EF68}"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12252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3A8789-5895-4638-A649-7D0D62DDF32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125321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659E109-F4BD-4B0E-8CB2-15979D0C35C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1229469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D4AF29F-9305-4711-99AD-1FB93008424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286221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087170-0F37-428C-8596-D55A6387725D}"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80583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914DC6-2ED0-4FEA-82FD-CFB8D028F150}" type="datetime1">
              <a:rPr lang="en-US" smtClean="0"/>
              <a:t>11/14/2024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 id="2147483699"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6F17CE-38DA-4C05-B6AD-62E063DEDB5F}"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3160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6F17CE-38DA-4C05-B6AD-62E063DEDB5F}" type="datetime1">
              <a:rPr lang="en-US" smtClean="0">
                <a:solidFill>
                  <a:prstClr val="black">
                    <a:tint val="75000"/>
                  </a:prstClr>
                </a:solidFill>
              </a:rPr>
              <a:pPr/>
              <a:t>11/14/2024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DC81AA1-738E-4BDA-AEF8-EB4E4ECF00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8787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161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1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FFFFFF"/>
              </a:solidFill>
            </a:endParaRPr>
          </a:p>
        </p:txBody>
      </p:sp>
      <p:sp>
        <p:nvSpPr>
          <p:cNvPr id="111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Arial" charset="0"/>
              </a:defRPr>
            </a:lvl1pPr>
          </a:lstStyle>
          <a:p>
            <a:pPr fontAlgn="base">
              <a:spcBef>
                <a:spcPct val="0"/>
              </a:spcBef>
              <a:spcAft>
                <a:spcPct val="0"/>
              </a:spcAft>
              <a:defRPr/>
            </a:pPr>
            <a:endParaRPr lang="en-US">
              <a:solidFill>
                <a:srgbClr val="FFFFFF"/>
              </a:solidFill>
            </a:endParaRPr>
          </a:p>
        </p:txBody>
      </p:sp>
      <p:sp>
        <p:nvSpPr>
          <p:cNvPr id="111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defRPr>
            </a:lvl1pPr>
          </a:lstStyle>
          <a:p>
            <a:pPr fontAlgn="base">
              <a:spcBef>
                <a:spcPct val="0"/>
              </a:spcBef>
              <a:spcAft>
                <a:spcPct val="0"/>
              </a:spcAft>
              <a:defRPr/>
            </a:pPr>
            <a:fld id="{97A70DE4-4283-40B7-9D8B-4FE36D2DAEB1}" type="slidenum">
              <a:rPr lang="en-US" altLang="en-US">
                <a:solidFill>
                  <a:srgbClr val="FFFFFF"/>
                </a:solidFill>
                <a:latin typeface="Arial" panose="020B0604020202020204" pitchFamily="34" charset="0"/>
              </a:rPr>
              <a:pPr fontAlgn="base">
                <a:spcBef>
                  <a:spcPct val="0"/>
                </a:spcBef>
                <a:spcAft>
                  <a:spcPct val="0"/>
                </a:spcAft>
                <a:defRPr/>
              </a:pPr>
              <a:t>‹#›</a:t>
            </a:fld>
            <a:endParaRPr lang="en-US" altLang="en-US">
              <a:solidFill>
                <a:srgbClr val="FFFFFF"/>
              </a:solidFill>
              <a:latin typeface="Arial" panose="020B0604020202020204" pitchFamily="34" charset="0"/>
            </a:endParaRPr>
          </a:p>
        </p:txBody>
      </p:sp>
    </p:spTree>
    <p:extLst>
      <p:ext uri="{BB962C8B-B14F-4D97-AF65-F5344CB8AC3E}">
        <p14:creationId xmlns:p14="http://schemas.microsoft.com/office/powerpoint/2010/main" val="3593621624"/>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pastyle.org/manual/related/sample-experiment-paper-1.pdf"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8.wmf"/></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nimh.gov/taskforceenurism/sexualizat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apple.com/newproduc"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99022"/>
            <a:ext cx="9106469" cy="3373041"/>
          </a:xfrm>
        </p:spPr>
        <p:txBody>
          <a:bodyPr anchor="ctr">
            <a:normAutofit/>
          </a:bodyPr>
          <a:lstStyle/>
          <a:p>
            <a:r>
              <a:rPr lang="en-US" sz="3600" b="1" dirty="0">
                <a:latin typeface="Arial Black" panose="020B0A04020102020204" pitchFamily="34" charset="0"/>
              </a:rPr>
              <a:t>A Beginner's Guide </a:t>
            </a:r>
            <a:r>
              <a:rPr lang="en-US" sz="3600" b="1" dirty="0" smtClean="0">
                <a:latin typeface="Arial Black" panose="020B0A04020102020204" pitchFamily="34" charset="0"/>
              </a:rPr>
              <a:t>TO </a:t>
            </a:r>
            <a:br>
              <a:rPr lang="en-US" sz="3600" b="1" dirty="0" smtClean="0">
                <a:latin typeface="Arial Black" panose="020B0A04020102020204" pitchFamily="34" charset="0"/>
              </a:rPr>
            </a:br>
            <a:r>
              <a:rPr lang="en-US" sz="4400" b="1" dirty="0" smtClean="0">
                <a:latin typeface="Arial Black" panose="020B0A04020102020204" pitchFamily="34" charset="0"/>
              </a:rPr>
              <a:t>“</a:t>
            </a:r>
            <a:r>
              <a:rPr lang="en-US" sz="4400" b="1" dirty="0" smtClean="0">
                <a:solidFill>
                  <a:srgbClr val="FFC000"/>
                </a:solidFill>
                <a:latin typeface="Arial Black" panose="020B0A04020102020204" pitchFamily="34" charset="0"/>
              </a:rPr>
              <a:t>APA PAPER and REFERENCING  FORMAT</a:t>
            </a:r>
            <a:r>
              <a:rPr lang="en-US" sz="4400" b="1" dirty="0" smtClean="0">
                <a:latin typeface="Arial Black" panose="020B0A04020102020204" pitchFamily="34" charset="0"/>
              </a:rPr>
              <a:t>” </a:t>
            </a:r>
            <a:endParaRPr lang="en-US" sz="4400" dirty="0">
              <a:solidFill>
                <a:schemeClr val="tx2">
                  <a:lumMod val="75000"/>
                </a:schemeClr>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8DC81AA1-738E-4BDA-AEF8-EB4E4ECF00F4}" type="slidenum">
              <a:rPr lang="en-US" smtClean="0">
                <a:solidFill>
                  <a:prstClr val="black">
                    <a:tint val="75000"/>
                  </a:prstClr>
                </a:solidFill>
              </a:rPr>
              <a:pPr/>
              <a:t>1</a:t>
            </a:fld>
            <a:endParaRPr lang="en-US">
              <a:solidFill>
                <a:prstClr val="black">
                  <a:tint val="75000"/>
                </a:prstClr>
              </a:solidFill>
            </a:endParaRPr>
          </a:p>
        </p:txBody>
      </p:sp>
      <p:pic>
        <p:nvPicPr>
          <p:cNvPr id="5" name="Picture 5" descr="MCj0428261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6610919" y="0"/>
            <a:ext cx="2495550" cy="2378075"/>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3886200" y="4876800"/>
            <a:ext cx="5003291" cy="1219200"/>
          </a:xfrm>
          <a:prstGeom prst="rect">
            <a:avLst/>
          </a:prstGeom>
        </p:spPr>
        <p:txBody>
          <a:bodyPr vert="horz">
            <a:normAutofit fontScale="92500"/>
          </a:bodyPr>
          <a:lstStyle>
            <a:lvl1pPr marL="0" indent="0" algn="ctr" rtl="0" eaLnBrk="1" latinLnBrk="0" hangingPunct="1">
              <a:spcBef>
                <a:spcPct val="20000"/>
              </a:spcBef>
              <a:buClr>
                <a:schemeClr val="accent1"/>
              </a:buClr>
              <a:buSzPct val="85000"/>
              <a:buFont typeface="Wingdings 2"/>
              <a:buNone/>
              <a:defRPr kumimoji="0" sz="1600" b="1" kern="1200" cap="all" spc="250" baseline="0">
                <a:solidFill>
                  <a:schemeClr val="tx2"/>
                </a:solidFill>
                <a:latin typeface="+mn-lt"/>
                <a:ea typeface="+mn-ea"/>
                <a:cs typeface="+mn-cs"/>
              </a:defRPr>
            </a:lvl1pPr>
            <a:lvl2pPr marL="457200" indent="0" algn="ctr" rtl="0" eaLnBrk="1" latinLnBrk="0" hangingPunct="1">
              <a:spcBef>
                <a:spcPct val="20000"/>
              </a:spcBef>
              <a:buClr>
                <a:schemeClr val="accent2"/>
              </a:buClr>
              <a:buSzPct val="70000"/>
              <a:buFont typeface="Wingdings"/>
              <a:buNone/>
              <a:defRPr kumimoji="0" sz="2200" kern="1200">
                <a:solidFill>
                  <a:schemeClr val="tx2"/>
                </a:solidFill>
                <a:latin typeface="+mn-lt"/>
                <a:ea typeface="+mn-ea"/>
                <a:cs typeface="+mn-cs"/>
              </a:defRPr>
            </a:lvl2pPr>
            <a:lvl3pPr marL="914400" indent="0" algn="ctr" rtl="0" eaLnBrk="1" latinLnBrk="0" hangingPunct="1">
              <a:spcBef>
                <a:spcPct val="20000"/>
              </a:spcBef>
              <a:buClr>
                <a:schemeClr val="accent3"/>
              </a:buClr>
              <a:buSzPct val="75000"/>
              <a:buFont typeface="Wingdings 2"/>
              <a:buNone/>
              <a:defRPr kumimoji="0" sz="2000" kern="1200">
                <a:solidFill>
                  <a:schemeClr val="tx1"/>
                </a:solidFill>
                <a:latin typeface="+mn-lt"/>
                <a:ea typeface="+mn-ea"/>
                <a:cs typeface="+mn-cs"/>
              </a:defRPr>
            </a:lvl3pPr>
            <a:lvl4pPr marL="1371600" indent="0" algn="ctr" rtl="0" eaLnBrk="1" latinLnBrk="0" hangingPunct="1">
              <a:spcBef>
                <a:spcPct val="20000"/>
              </a:spcBef>
              <a:buClr>
                <a:schemeClr val="accent4"/>
              </a:buClr>
              <a:buSzPct val="70000"/>
              <a:buFont typeface="Wingdings"/>
              <a:buNone/>
              <a:defRPr kumimoji="0" sz="2000" kern="1200">
                <a:solidFill>
                  <a:schemeClr val="tx2"/>
                </a:solidFill>
                <a:latin typeface="+mn-lt"/>
                <a:ea typeface="+mn-ea"/>
                <a:cs typeface="+mn-cs"/>
              </a:defRPr>
            </a:lvl4pPr>
            <a:lvl5pPr marL="1828800" indent="0" algn="ctr" rtl="0" eaLnBrk="1" latinLnBrk="0" hangingPunct="1">
              <a:spcBef>
                <a:spcPct val="20000"/>
              </a:spcBef>
              <a:buClr>
                <a:schemeClr val="accent5"/>
              </a:buClr>
              <a:buFontTx/>
              <a:buNone/>
              <a:defRPr kumimoji="0" sz="1800" kern="1200">
                <a:solidFill>
                  <a:schemeClr val="tx1"/>
                </a:solidFill>
                <a:latin typeface="+mn-lt"/>
                <a:ea typeface="+mn-ea"/>
                <a:cs typeface="+mn-cs"/>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3891A7"/>
              </a:buClr>
              <a:buSzPct val="85000"/>
              <a:buFont typeface="Wingdings 2"/>
              <a:buNone/>
              <a:tabLst/>
              <a:defRPr/>
            </a:pPr>
            <a:r>
              <a:rPr kumimoji="0" lang="en-US" sz="2200" b="1" i="0" u="none" strike="noStrike" kern="1200" cap="all" spc="250" normalizeH="0" baseline="0" noProof="0" dirty="0" smtClean="0">
                <a:ln>
                  <a:noFill/>
                </a:ln>
                <a:solidFill>
                  <a:schemeClr val="tx1"/>
                </a:solidFill>
                <a:effectLst>
                  <a:outerShdw blurRad="38100" dist="38100" dir="2700000" algn="tl">
                    <a:srgbClr val="000000">
                      <a:alpha val="43137"/>
                    </a:srgbClr>
                  </a:outerShdw>
                </a:effectLst>
                <a:uLnTx/>
                <a:uFillTx/>
                <a:latin typeface="Georgia"/>
              </a:rPr>
              <a:t>Presenter: </a:t>
            </a:r>
          </a:p>
          <a:p>
            <a:pPr marL="0" marR="0" lvl="0" indent="0" algn="r" defTabSz="914400" rtl="0" eaLnBrk="1" fontAlgn="auto" latinLnBrk="0" hangingPunct="1">
              <a:lnSpc>
                <a:spcPct val="100000"/>
              </a:lnSpc>
              <a:spcBef>
                <a:spcPct val="20000"/>
              </a:spcBef>
              <a:spcAft>
                <a:spcPts val="0"/>
              </a:spcAft>
              <a:buClr>
                <a:srgbClr val="3891A7"/>
              </a:buClr>
              <a:buSzPct val="85000"/>
              <a:buFont typeface="Wingdings 2"/>
              <a:buNone/>
              <a:tabLst/>
              <a:defRPr/>
            </a:pPr>
            <a:r>
              <a:rPr kumimoji="0" lang="en-US" sz="2800" b="1" i="0" strike="noStrike" kern="1200" cap="none" spc="250" normalizeH="0" baseline="0" noProof="0" dirty="0" err="1" smtClean="0">
                <a:ln>
                  <a:noFill/>
                </a:ln>
                <a:solidFill>
                  <a:schemeClr val="tx1"/>
                </a:solidFill>
                <a:uLnTx/>
                <a:uFillTx/>
                <a:latin typeface="Footlight MT Light" panose="0204060206030A020304" pitchFamily="18" charset="0"/>
                <a:cs typeface="Iskoola Pota" panose="020B0502040204020203" pitchFamily="34" charset="0"/>
              </a:rPr>
              <a:t>Hasanuzzaman</a:t>
            </a:r>
            <a:r>
              <a:rPr kumimoji="0" lang="en-US" sz="2800" b="1" i="0" strike="noStrike" kern="1200" cap="none" spc="250" normalizeH="0" baseline="0" noProof="0" dirty="0" smtClean="0">
                <a:ln>
                  <a:noFill/>
                </a:ln>
                <a:solidFill>
                  <a:schemeClr val="tx1"/>
                </a:solidFill>
                <a:uLnTx/>
                <a:uFillTx/>
                <a:latin typeface="Footlight MT Light" panose="0204060206030A020304" pitchFamily="18" charset="0"/>
                <a:cs typeface="Iskoola Pota" panose="020B0502040204020203" pitchFamily="34" charset="0"/>
              </a:rPr>
              <a:t> Tushar, PhD</a:t>
            </a:r>
          </a:p>
        </p:txBody>
      </p:sp>
    </p:spTree>
    <p:extLst>
      <p:ext uri="{BB962C8B-B14F-4D97-AF65-F5344CB8AC3E}">
        <p14:creationId xmlns:p14="http://schemas.microsoft.com/office/powerpoint/2010/main" val="2704699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272594" y="840826"/>
            <a:ext cx="7855308" cy="51435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rgbClr val="F5D4AA">
                  <a:lumMod val="75000"/>
                </a:srgbClr>
              </a:solidFill>
            </a:endParaRPr>
          </a:p>
        </p:txBody>
      </p:sp>
      <p:sp>
        <p:nvSpPr>
          <p:cNvPr id="14" name="Arc 13"/>
          <p:cNvSpPr/>
          <p:nvPr/>
        </p:nvSpPr>
        <p:spPr>
          <a:xfrm>
            <a:off x="-1428750" y="857250"/>
            <a:ext cx="5143500" cy="5143500"/>
          </a:xfrm>
          <a:prstGeom prst="arc">
            <a:avLst>
              <a:gd name="adj1" fmla="val 16200000"/>
              <a:gd name="adj2" fmla="val 5370932"/>
            </a:avLst>
          </a:prstGeom>
          <a:solidFill>
            <a:schemeClr val="bg1"/>
          </a:solidFill>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sp>
        <p:nvSpPr>
          <p:cNvPr id="8" name="TextBox 7"/>
          <p:cNvSpPr txBox="1"/>
          <p:nvPr/>
        </p:nvSpPr>
        <p:spPr>
          <a:xfrm flipH="1">
            <a:off x="3496866" y="1754814"/>
            <a:ext cx="4218384" cy="369332"/>
          </a:xfrm>
          <a:prstGeom prst="rect">
            <a:avLst/>
          </a:prstGeom>
          <a:noFill/>
        </p:spPr>
        <p:txBody>
          <a:bodyPr>
            <a:spAutoFit/>
          </a:bodyPr>
          <a:lstStyle/>
          <a:p>
            <a:pPr algn="just">
              <a:defRPr/>
            </a:pPr>
            <a:r>
              <a:rPr lang="en-US" b="1" i="1" dirty="0">
                <a:solidFill>
                  <a:srgbClr val="FFFF00"/>
                </a:solidFill>
                <a:latin typeface="Georgia" pitchFamily="18" charset="0"/>
              </a:rPr>
              <a:t>1.	</a:t>
            </a:r>
            <a:r>
              <a:rPr lang="en-US" b="1" i="1" dirty="0">
                <a:solidFill>
                  <a:prstClr val="black"/>
                </a:solidFill>
                <a:latin typeface="Georgia" pitchFamily="18" charset="0"/>
              </a:rPr>
              <a:t>Overview of </a:t>
            </a:r>
            <a:r>
              <a:rPr lang="en-US" i="1" dirty="0" smtClean="0">
                <a:solidFill>
                  <a:srgbClr val="C00000"/>
                </a:solidFill>
                <a:effectLst>
                  <a:outerShdw blurRad="38100" dist="38100" dir="2700000" algn="tl">
                    <a:srgbClr val="000000">
                      <a:alpha val="43137"/>
                    </a:srgbClr>
                  </a:outerShdw>
                </a:effectLst>
                <a:latin typeface="Arial Black" pitchFamily="34" charset="0"/>
              </a:rPr>
              <a:t>APA </a:t>
            </a:r>
            <a:r>
              <a:rPr lang="en-US" b="1" i="1" dirty="0">
                <a:solidFill>
                  <a:prstClr val="black"/>
                </a:solidFill>
                <a:latin typeface="Georgia" pitchFamily="18" charset="0"/>
              </a:rPr>
              <a:t>Format</a:t>
            </a:r>
          </a:p>
        </p:txBody>
      </p:sp>
      <p:sp>
        <p:nvSpPr>
          <p:cNvPr id="9" name="TextBox 8"/>
          <p:cNvSpPr txBox="1"/>
          <p:nvPr/>
        </p:nvSpPr>
        <p:spPr>
          <a:xfrm flipH="1">
            <a:off x="3761910" y="2405387"/>
            <a:ext cx="4137422" cy="369332"/>
          </a:xfrm>
          <a:prstGeom prst="rect">
            <a:avLst/>
          </a:prstGeom>
          <a:noFill/>
        </p:spPr>
        <p:txBody>
          <a:bodyPr>
            <a:spAutoFit/>
          </a:bodyPr>
          <a:lstStyle/>
          <a:p>
            <a:pPr>
              <a:defRPr/>
            </a:pPr>
            <a:r>
              <a:rPr lang="en-US" b="1" i="1" dirty="0">
                <a:solidFill>
                  <a:srgbClr val="FFFF00"/>
                </a:solidFill>
                <a:latin typeface="Georgia" pitchFamily="18" charset="0"/>
              </a:rPr>
              <a:t>2.</a:t>
            </a:r>
            <a:r>
              <a:rPr lang="en-US" b="1" i="1" dirty="0">
                <a:solidFill>
                  <a:prstClr val="black"/>
                </a:solidFill>
                <a:latin typeface="Georgia" pitchFamily="18" charset="0"/>
              </a:rPr>
              <a:t> 	Why</a:t>
            </a:r>
            <a:r>
              <a:rPr lang="en-US" b="1" i="1" dirty="0">
                <a:solidFill>
                  <a:srgbClr val="FFFF00"/>
                </a:solidFill>
                <a:latin typeface="Georgia" pitchFamily="18" charset="0"/>
              </a:rPr>
              <a:t> </a:t>
            </a:r>
            <a:r>
              <a:rPr lang="en-US" b="1" i="1" dirty="0" smtClean="0">
                <a:latin typeface="Georgia" panose="02040502050405020303" pitchFamily="18" charset="0"/>
              </a:rPr>
              <a:t>should we use</a:t>
            </a:r>
            <a:r>
              <a:rPr lang="en-US" b="1" i="1" dirty="0" smtClean="0">
                <a:solidFill>
                  <a:prstClr val="black"/>
                </a:solidFill>
                <a:latin typeface="Georgia" pitchFamily="18" charset="0"/>
              </a:rPr>
              <a:t>? </a:t>
            </a:r>
            <a:r>
              <a:rPr lang="en-US" b="1" i="1" dirty="0">
                <a:solidFill>
                  <a:srgbClr val="FFFF00"/>
                </a:solidFill>
                <a:latin typeface="Georgia" pitchFamily="18" charset="0"/>
              </a:rPr>
              <a:t>	</a:t>
            </a:r>
            <a:endParaRPr lang="en-US" b="1" i="1" dirty="0">
              <a:solidFill>
                <a:prstClr val="black"/>
              </a:solidFill>
              <a:latin typeface="Georgia" pitchFamily="18" charset="0"/>
            </a:endParaRPr>
          </a:p>
        </p:txBody>
      </p:sp>
      <p:sp>
        <p:nvSpPr>
          <p:cNvPr id="10" name="TextBox 9"/>
          <p:cNvSpPr txBox="1">
            <a:spLocks noChangeArrowheads="1"/>
          </p:cNvSpPr>
          <p:nvPr/>
        </p:nvSpPr>
        <p:spPr bwMode="auto">
          <a:xfrm flipH="1">
            <a:off x="3863578" y="3066327"/>
            <a:ext cx="5051822" cy="646331"/>
          </a:xfrm>
          <a:prstGeom prst="rect">
            <a:avLst/>
          </a:prstGeom>
          <a:noFill/>
          <a:ln w="9525">
            <a:noFill/>
            <a:miter lim="800000"/>
            <a:headEnd/>
            <a:tailEnd/>
          </a:ln>
        </p:spPr>
        <p:txBody>
          <a:bodyPr wrap="square">
            <a:spAutoFit/>
          </a:bodyPr>
          <a:lstStyle/>
          <a:p>
            <a:r>
              <a:rPr lang="en-US" b="1" i="1" dirty="0">
                <a:solidFill>
                  <a:srgbClr val="FFFF00"/>
                </a:solidFill>
                <a:latin typeface="Georgia" pitchFamily="18" charset="0"/>
              </a:rPr>
              <a:t>3.	</a:t>
            </a:r>
            <a:r>
              <a:rPr lang="en-US" b="1" i="1" dirty="0" smtClean="0">
                <a:solidFill>
                  <a:prstClr val="black"/>
                </a:solidFill>
                <a:latin typeface="Georgia" pitchFamily="18" charset="0"/>
              </a:rPr>
              <a:t>Discussion of Sample Guidelines</a:t>
            </a:r>
            <a:r>
              <a:rPr lang="en-US" b="1" i="1" dirty="0">
                <a:solidFill>
                  <a:srgbClr val="FFFF00"/>
                </a:solidFill>
                <a:latin typeface="Georgia" pitchFamily="18" charset="0"/>
              </a:rPr>
              <a:t>	</a:t>
            </a:r>
          </a:p>
        </p:txBody>
      </p:sp>
      <p:sp>
        <p:nvSpPr>
          <p:cNvPr id="12" name="TextBox 11"/>
          <p:cNvSpPr txBox="1"/>
          <p:nvPr/>
        </p:nvSpPr>
        <p:spPr>
          <a:xfrm flipH="1">
            <a:off x="3781945" y="3819391"/>
            <a:ext cx="4462463" cy="369332"/>
          </a:xfrm>
          <a:prstGeom prst="rect">
            <a:avLst/>
          </a:prstGeom>
          <a:noFill/>
        </p:spPr>
        <p:txBody>
          <a:bodyPr>
            <a:spAutoFit/>
          </a:bodyPr>
          <a:lstStyle/>
          <a:p>
            <a:pPr algn="just">
              <a:defRPr/>
            </a:pPr>
            <a:r>
              <a:rPr lang="en-US" b="1" i="1" dirty="0">
                <a:solidFill>
                  <a:srgbClr val="FFFF00"/>
                </a:solidFill>
                <a:latin typeface="Georgia" pitchFamily="18" charset="0"/>
              </a:rPr>
              <a:t>4.	</a:t>
            </a:r>
            <a:r>
              <a:rPr lang="en-US" b="1" i="1" dirty="0" smtClean="0">
                <a:solidFill>
                  <a:prstClr val="black"/>
                </a:solidFill>
                <a:latin typeface="Georgia" pitchFamily="18" charset="0"/>
              </a:rPr>
              <a:t>Citations and References</a:t>
            </a:r>
            <a:endParaRPr lang="en-US" sz="2400" b="1" i="1" dirty="0">
              <a:solidFill>
                <a:prstClr val="black"/>
              </a:solidFill>
              <a:latin typeface="Georgia" pitchFamily="18" charset="0"/>
            </a:endParaRPr>
          </a:p>
        </p:txBody>
      </p:sp>
      <p:sp>
        <p:nvSpPr>
          <p:cNvPr id="15" name="Oval 14"/>
          <p:cNvSpPr/>
          <p:nvPr/>
        </p:nvSpPr>
        <p:spPr>
          <a:xfrm>
            <a:off x="3184258" y="1885024"/>
            <a:ext cx="233795" cy="233795"/>
          </a:xfrm>
          <a:prstGeom prst="ellipse">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6" name="Oval 15"/>
          <p:cNvSpPr/>
          <p:nvPr/>
        </p:nvSpPr>
        <p:spPr>
          <a:xfrm>
            <a:off x="3491881" y="2486828"/>
            <a:ext cx="233795" cy="233795"/>
          </a:xfrm>
          <a:prstGeom prst="ellipse">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7" name="Oval 16"/>
          <p:cNvSpPr/>
          <p:nvPr/>
        </p:nvSpPr>
        <p:spPr>
          <a:xfrm>
            <a:off x="3575218" y="3158971"/>
            <a:ext cx="233795" cy="233795"/>
          </a:xfrm>
          <a:prstGeom prst="ellipse">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9" name="Arc 18"/>
          <p:cNvSpPr/>
          <p:nvPr/>
        </p:nvSpPr>
        <p:spPr>
          <a:xfrm>
            <a:off x="0" y="2286000"/>
            <a:ext cx="2286000" cy="2286000"/>
          </a:xfrm>
          <a:prstGeom prst="arc">
            <a:avLst>
              <a:gd name="adj1" fmla="val 16200000"/>
              <a:gd name="adj2" fmla="val 5359794"/>
            </a:avLst>
          </a:prstGeom>
          <a:solidFill>
            <a:srgbClr val="92D050"/>
          </a:solidFill>
          <a:ln>
            <a:noFill/>
          </a:ln>
          <a:effectLst>
            <a:innerShdw blurRad="304800" dist="50800" dir="189000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2" name="Group 24"/>
          <p:cNvGrpSpPr>
            <a:grpSpLocks/>
          </p:cNvGrpSpPr>
          <p:nvPr/>
        </p:nvGrpSpPr>
        <p:grpSpPr bwMode="auto">
          <a:xfrm rot="5400000">
            <a:off x="-1149885" y="3289439"/>
            <a:ext cx="4683919" cy="279127"/>
            <a:chOff x="-3200400" y="3314700"/>
            <a:chExt cx="6246420" cy="228600"/>
          </a:xfrm>
        </p:grpSpPr>
        <p:sp>
          <p:nvSpPr>
            <p:cNvPr id="13" name="Rounded Rectangle 12"/>
            <p:cNvSpPr/>
            <p:nvPr/>
          </p:nvSpPr>
          <p:spPr>
            <a:xfrm rot="5400000">
              <a:off x="1331520" y="1828800"/>
              <a:ext cx="228600" cy="3200400"/>
            </a:xfrm>
            <a:prstGeom prst="roundRect">
              <a:avLst>
                <a:gd name="adj" fmla="val 35051"/>
              </a:avLst>
            </a:prstGeom>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24" name="Rounded Rectangle 23"/>
            <p:cNvSpPr/>
            <p:nvPr/>
          </p:nvSpPr>
          <p:spPr>
            <a:xfrm rot="5400000">
              <a:off x="-1714500" y="1828800"/>
              <a:ext cx="228600" cy="3200400"/>
            </a:xfrm>
            <a:prstGeom prst="roundRect">
              <a:avLst>
                <a:gd name="adj" fmla="val 35051"/>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sp>
        <p:nvSpPr>
          <p:cNvPr id="4123" name="TextBox 21"/>
          <p:cNvSpPr txBox="1">
            <a:spLocks noChangeArrowheads="1"/>
          </p:cNvSpPr>
          <p:nvPr/>
        </p:nvSpPr>
        <p:spPr bwMode="auto">
          <a:xfrm>
            <a:off x="3183731" y="1746648"/>
            <a:ext cx="228600" cy="369332"/>
          </a:xfrm>
          <a:prstGeom prst="rect">
            <a:avLst/>
          </a:prstGeom>
          <a:noFill/>
          <a:ln w="9525">
            <a:noFill/>
            <a:miter lim="800000"/>
            <a:headEnd/>
            <a:tailEnd/>
          </a:ln>
        </p:spPr>
        <p:txBody>
          <a:bodyPr>
            <a:spAutoFit/>
          </a:bodyPr>
          <a:lstStyle/>
          <a:p>
            <a:r>
              <a:rPr lang="en-US" dirty="0">
                <a:solidFill>
                  <a:srgbClr val="EAEAEA"/>
                </a:solidFill>
                <a:latin typeface="Georgia" pitchFamily="18" charset="0"/>
              </a:rPr>
              <a:t>1</a:t>
            </a:r>
          </a:p>
        </p:txBody>
      </p:sp>
      <p:sp>
        <p:nvSpPr>
          <p:cNvPr id="22" name="TextBox 21"/>
          <p:cNvSpPr txBox="1"/>
          <p:nvPr/>
        </p:nvSpPr>
        <p:spPr>
          <a:xfrm>
            <a:off x="1192074" y="847591"/>
            <a:ext cx="7935828" cy="553998"/>
          </a:xfrm>
          <a:prstGeom prst="rect">
            <a:avLst/>
          </a:prstGeom>
          <a:solidFill>
            <a:schemeClr val="bg1"/>
          </a:solidFill>
        </p:spPr>
        <p:txBody>
          <a:bodyPr wrap="square" rtlCol="0">
            <a:spAutoFit/>
          </a:bodyPr>
          <a:lstStyle/>
          <a:p>
            <a:pPr algn="ctr">
              <a:defRPr/>
            </a:pPr>
            <a:r>
              <a:rPr lang="en-US" sz="3000" dirty="0">
                <a:solidFill>
                  <a:srgbClr val="FFC000"/>
                </a:solidFill>
                <a:effectLst>
                  <a:outerShdw blurRad="38100" dist="38100" dir="2700000" algn="tl">
                    <a:srgbClr val="000000">
                      <a:alpha val="43137"/>
                    </a:srgbClr>
                  </a:outerShdw>
                </a:effectLst>
                <a:latin typeface="Arial Black" pitchFamily="34" charset="0"/>
              </a:rPr>
              <a:t>Presentation </a:t>
            </a:r>
            <a:r>
              <a:rPr lang="th-TH" sz="3000" dirty="0">
                <a:solidFill>
                  <a:srgbClr val="FFC000"/>
                </a:solidFill>
                <a:effectLst>
                  <a:outerShdw blurRad="38100" dist="38100" dir="2700000" algn="tl">
                    <a:srgbClr val="000000">
                      <a:alpha val="43137"/>
                    </a:srgbClr>
                  </a:outerShdw>
                </a:effectLst>
                <a:latin typeface="Arial Black" pitchFamily="34" charset="0"/>
                <a:cs typeface="Angsana New"/>
              </a:rPr>
              <a:t> </a:t>
            </a:r>
            <a:r>
              <a:rPr lang="en-US" sz="3000" dirty="0">
                <a:solidFill>
                  <a:srgbClr val="FFC000"/>
                </a:solidFill>
                <a:effectLst>
                  <a:outerShdw blurRad="38100" dist="38100" dir="2700000" algn="tl">
                    <a:srgbClr val="000000">
                      <a:alpha val="43137"/>
                    </a:srgbClr>
                  </a:outerShdw>
                </a:effectLst>
                <a:latin typeface="Arial Black" pitchFamily="34" charset="0"/>
              </a:rPr>
              <a:t>outline </a:t>
            </a:r>
          </a:p>
        </p:txBody>
      </p:sp>
      <p:sp>
        <p:nvSpPr>
          <p:cNvPr id="23" name="TextBox 22"/>
          <p:cNvSpPr txBox="1"/>
          <p:nvPr/>
        </p:nvSpPr>
        <p:spPr>
          <a:xfrm flipH="1">
            <a:off x="3464811" y="4522485"/>
            <a:ext cx="4462463" cy="369332"/>
          </a:xfrm>
          <a:prstGeom prst="rect">
            <a:avLst/>
          </a:prstGeom>
          <a:noFill/>
        </p:spPr>
        <p:txBody>
          <a:bodyPr>
            <a:spAutoFit/>
          </a:bodyPr>
          <a:lstStyle/>
          <a:p>
            <a:pPr algn="just">
              <a:defRPr/>
            </a:pPr>
            <a:r>
              <a:rPr lang="en-US" b="1" i="1" dirty="0">
                <a:solidFill>
                  <a:srgbClr val="FFFF00"/>
                </a:solidFill>
                <a:latin typeface="Georgia" pitchFamily="18" charset="0"/>
              </a:rPr>
              <a:t>5.	</a:t>
            </a:r>
            <a:r>
              <a:rPr lang="en-US" b="1" i="1" dirty="0" smtClean="0">
                <a:solidFill>
                  <a:prstClr val="black"/>
                </a:solidFill>
                <a:latin typeface="Georgia" pitchFamily="18" charset="0"/>
              </a:rPr>
              <a:t>Questions and Answers</a:t>
            </a:r>
            <a:endParaRPr lang="en-US" b="1" i="1" dirty="0">
              <a:solidFill>
                <a:prstClr val="black"/>
              </a:solidFill>
              <a:latin typeface="Georgia" pitchFamily="18" charset="0"/>
            </a:endParaRPr>
          </a:p>
        </p:txBody>
      </p:sp>
      <p:sp>
        <p:nvSpPr>
          <p:cNvPr id="25" name="Oval 24"/>
          <p:cNvSpPr/>
          <p:nvPr/>
        </p:nvSpPr>
        <p:spPr>
          <a:xfrm>
            <a:off x="3545887" y="3894634"/>
            <a:ext cx="233795" cy="233795"/>
          </a:xfrm>
          <a:prstGeom prst="ellipse">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26" name="Oval 25"/>
          <p:cNvSpPr/>
          <p:nvPr/>
        </p:nvSpPr>
        <p:spPr>
          <a:xfrm>
            <a:off x="3263072" y="4617133"/>
            <a:ext cx="233795" cy="233795"/>
          </a:xfrm>
          <a:prstGeom prst="ellipse">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3" name="Slide Number Placeholder 2"/>
          <p:cNvSpPr>
            <a:spLocks noGrp="1"/>
          </p:cNvSpPr>
          <p:nvPr>
            <p:ph type="sldNum" sz="quarter" idx="12"/>
          </p:nvPr>
        </p:nvSpPr>
        <p:spPr/>
        <p:txBody>
          <a:bodyPr/>
          <a:lstStyle/>
          <a:p>
            <a:fld id="{8DC81AA1-738E-4BDA-AEF8-EB4E4ECF00F4}" type="slidenum">
              <a:rPr lang="en-US" smtClean="0">
                <a:solidFill>
                  <a:prstClr val="black">
                    <a:tint val="75000"/>
                  </a:prstClr>
                </a:solidFill>
              </a:rPr>
              <a:pPr/>
              <a:t>2</a:t>
            </a:fld>
            <a:endParaRPr lang="en-US">
              <a:solidFill>
                <a:prstClr val="black">
                  <a:tint val="75000"/>
                </a:prstClr>
              </a:solidFill>
            </a:endParaRPr>
          </a:p>
        </p:txBody>
      </p:sp>
      <p:pic>
        <p:nvPicPr>
          <p:cNvPr id="28" name="Picture 2" descr="Image result for presentation 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181" y="2209909"/>
            <a:ext cx="1563804" cy="290944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5" y="0"/>
            <a:ext cx="903682" cy="1292084"/>
          </a:xfrm>
          <a:prstGeom prst="rect">
            <a:avLst/>
          </a:prstGeom>
        </p:spPr>
      </p:pic>
    </p:spTree>
    <p:extLst>
      <p:ext uri="{BB962C8B-B14F-4D97-AF65-F5344CB8AC3E}">
        <p14:creationId xmlns:p14="http://schemas.microsoft.com/office/powerpoint/2010/main" val="140586101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withEffect">
                                  <p:stCondLst>
                                    <p:cond delay="0"/>
                                  </p:stCondLst>
                                  <p:childTnLst>
                                    <p:animRot by="-7380000">
                                      <p:cBhvr>
                                        <p:cTn id="6" dur="1000" fill="hold"/>
                                        <p:tgtEl>
                                          <p:spTgt spid="2"/>
                                        </p:tgtEl>
                                        <p:attrNameLst>
                                          <p:attrName>r</p:attrName>
                                        </p:attrNameLst>
                                      </p:cBhvr>
                                    </p:animRot>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mph" presetSubtype="0" fill="hold" nodeType="clickEffect">
                                  <p:stCondLst>
                                    <p:cond delay="0"/>
                                  </p:stCondLst>
                                  <p:childTnLst>
                                    <p:animRot by="900000">
                                      <p:cBhvr>
                                        <p:cTn id="13" dur="500" fill="hold"/>
                                        <p:tgtEl>
                                          <p:spTgt spid="2"/>
                                        </p:tgtEl>
                                        <p:attrNameLst>
                                          <p:attrName>r</p:attrName>
                                        </p:attrNameLst>
                                      </p:cBhvr>
                                    </p:animRo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mph" presetSubtype="0" fill="hold" nodeType="clickEffect">
                                  <p:stCondLst>
                                    <p:cond delay="0"/>
                                  </p:stCondLst>
                                  <p:childTnLst>
                                    <p:animRot by="960000">
                                      <p:cBhvr>
                                        <p:cTn id="20" dur="500" fill="hold"/>
                                        <p:tgtEl>
                                          <p:spTgt spid="2"/>
                                        </p:tgtEl>
                                        <p:attrNameLst>
                                          <p:attrName>r</p:attrName>
                                        </p:attrNameLst>
                                      </p:cBhvr>
                                    </p:animRo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mph" presetSubtype="0" fill="hold" nodeType="clickEffect">
                                  <p:stCondLst>
                                    <p:cond delay="0"/>
                                  </p:stCondLst>
                                  <p:childTnLst>
                                    <p:animRot by="900000">
                                      <p:cBhvr>
                                        <p:cTn id="27" dur="500" fill="hold"/>
                                        <p:tgtEl>
                                          <p:spTgt spid="2"/>
                                        </p:tgtEl>
                                        <p:attrNameLst>
                                          <p:attrName>r</p:attrName>
                                        </p:attrNameLst>
                                      </p:cBhvr>
                                    </p:animRo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nodeType="clickEffect">
                                  <p:stCondLst>
                                    <p:cond delay="0"/>
                                  </p:stCondLst>
                                  <p:childTnLst>
                                    <p:animRot by="1080000">
                                      <p:cBhvr>
                                        <p:cTn id="34" dur="500" fill="hold"/>
                                        <p:tgtEl>
                                          <p:spTgt spid="2"/>
                                        </p:tgtEl>
                                        <p:attrNameLst>
                                          <p:attrName>r</p:attrName>
                                        </p:attrNameLst>
                                      </p:cBhvr>
                                    </p:animRo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7" descr="MPj04386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514600"/>
            <a:ext cx="22860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title" idx="4294967295"/>
          </p:nvPr>
        </p:nvSpPr>
        <p:spPr>
          <a:xfrm>
            <a:off x="152400" y="961826"/>
            <a:ext cx="8229600" cy="1143000"/>
          </a:xfrm>
        </p:spPr>
        <p:txBody>
          <a:bodyPr/>
          <a:lstStyle/>
          <a:p>
            <a:pPr eaLnBrk="1" hangingPunct="1">
              <a:defRPr/>
            </a:pPr>
            <a:r>
              <a:rPr lang="en-US" dirty="0" smtClean="0">
                <a:latin typeface="Arial" charset="0"/>
              </a:rPr>
              <a:t>What is APA?</a:t>
            </a:r>
          </a:p>
        </p:txBody>
      </p:sp>
      <p:sp>
        <p:nvSpPr>
          <p:cNvPr id="5123" name="Rectangle 3"/>
          <p:cNvSpPr>
            <a:spLocks noGrp="1" noChangeArrowheads="1"/>
          </p:cNvSpPr>
          <p:nvPr>
            <p:ph type="body" idx="4294967295"/>
          </p:nvPr>
        </p:nvSpPr>
        <p:spPr>
          <a:xfrm>
            <a:off x="147851" y="1942812"/>
            <a:ext cx="6781800" cy="2400588"/>
          </a:xfrm>
        </p:spPr>
        <p:txBody>
          <a:bodyPr/>
          <a:lstStyle/>
          <a:p>
            <a:pPr eaLnBrk="1" hangingPunct="1">
              <a:lnSpc>
                <a:spcPct val="90000"/>
              </a:lnSpc>
              <a:defRPr/>
            </a:pPr>
            <a:r>
              <a:rPr lang="en-US" altLang="en-US" dirty="0" smtClean="0">
                <a:latin typeface="Arial" panose="020B0604020202020204" pitchFamily="34" charset="0"/>
              </a:rPr>
              <a:t>APA = </a:t>
            </a:r>
            <a:r>
              <a:rPr lang="en-US" altLang="en-US" b="1" dirty="0" smtClean="0">
                <a:latin typeface="Arial" panose="020B0604020202020204" pitchFamily="34" charset="0"/>
              </a:rPr>
              <a:t>American Psychological Association</a:t>
            </a:r>
            <a:r>
              <a:rPr lang="en-US" altLang="en-US" dirty="0" smtClean="0">
                <a:latin typeface="Arial" panose="020B0604020202020204" pitchFamily="34" charset="0"/>
              </a:rPr>
              <a:t> </a:t>
            </a:r>
          </a:p>
          <a:p>
            <a:pPr eaLnBrk="1" hangingPunct="1">
              <a:lnSpc>
                <a:spcPct val="90000"/>
              </a:lnSpc>
              <a:defRPr/>
            </a:pPr>
            <a:r>
              <a:rPr lang="en-US" altLang="en-US" dirty="0" smtClean="0">
                <a:latin typeface="Arial" panose="020B0604020202020204" pitchFamily="34" charset="0"/>
              </a:rPr>
              <a:t>Promotes </a:t>
            </a:r>
            <a:r>
              <a:rPr lang="en-US" altLang="en-US" dirty="0" smtClean="0">
                <a:latin typeface="Arial" panose="020B0604020202020204" pitchFamily="34" charset="0"/>
              </a:rPr>
              <a:t>guidelines for preparing </a:t>
            </a:r>
            <a:r>
              <a:rPr lang="en-US" altLang="en-US" dirty="0" smtClean="0">
                <a:latin typeface="Arial" panose="020B0604020202020204" pitchFamily="34" charset="0"/>
              </a:rPr>
              <a:t>research </a:t>
            </a:r>
            <a:r>
              <a:rPr lang="en-US" altLang="en-US" dirty="0" smtClean="0">
                <a:latin typeface="Arial" panose="020B0604020202020204" pitchFamily="34" charset="0"/>
              </a:rPr>
              <a:t>papers and projects and scholarly manuscripts in the social and behavioral sciences</a:t>
            </a:r>
          </a:p>
          <a:p>
            <a:pPr eaLnBrk="1" hangingPunct="1">
              <a:lnSpc>
                <a:spcPct val="90000"/>
              </a:lnSpc>
              <a:defRPr/>
            </a:pPr>
            <a:r>
              <a:rPr lang="en-US" altLang="en-US" dirty="0" smtClean="0">
                <a:latin typeface="Arial" panose="020B0604020202020204" pitchFamily="34" charset="0"/>
              </a:rPr>
              <a:t> “APA style” refers to a system of citing research sources</a:t>
            </a:r>
          </a:p>
        </p:txBody>
      </p:sp>
      <p:sp>
        <p:nvSpPr>
          <p:cNvPr id="5" name="Title 1"/>
          <p:cNvSpPr txBox="1">
            <a:spLocks/>
          </p:cNvSpPr>
          <p:nvPr/>
        </p:nvSpPr>
        <p:spPr>
          <a:xfrm>
            <a:off x="944010" y="289515"/>
            <a:ext cx="7886700" cy="485792"/>
          </a:xfrm>
          <a:prstGeom prst="rect">
            <a:avLst/>
          </a:prstGeom>
        </p:spPr>
        <p:txBody>
          <a:bodyPr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mtClean="0">
                <a:solidFill>
                  <a:srgbClr val="FFC000"/>
                </a:solidFill>
                <a:effectLst>
                  <a:outerShdw blurRad="38100" dist="38100" dir="2700000" algn="tl">
                    <a:srgbClr val="000000">
                      <a:alpha val="43137"/>
                    </a:srgbClr>
                  </a:outerShdw>
                </a:effectLst>
                <a:latin typeface="Arial Black" pitchFamily="34" charset="0"/>
              </a:rPr>
              <a:t>Overview of </a:t>
            </a:r>
            <a:r>
              <a:rPr lang="en-US" smtClean="0">
                <a:solidFill>
                  <a:srgbClr val="C00000"/>
                </a:solidFill>
                <a:effectLst>
                  <a:outerShdw blurRad="38100" dist="38100" dir="2700000" algn="tl">
                    <a:srgbClr val="000000">
                      <a:alpha val="43137"/>
                    </a:srgbClr>
                  </a:outerShdw>
                </a:effectLst>
                <a:latin typeface="Arial Black" pitchFamily="34" charset="0"/>
              </a:rPr>
              <a:t>APA </a:t>
            </a:r>
            <a:r>
              <a:rPr lang="en-US" smtClean="0">
                <a:solidFill>
                  <a:schemeClr val="tx2">
                    <a:lumMod val="40000"/>
                    <a:lumOff val="60000"/>
                  </a:schemeClr>
                </a:solidFill>
                <a:effectLst>
                  <a:outerShdw blurRad="38100" dist="38100" dir="2700000" algn="tl">
                    <a:srgbClr val="000000">
                      <a:alpha val="43137"/>
                    </a:srgbClr>
                  </a:outerShdw>
                </a:effectLst>
                <a:latin typeface="Arial Black" pitchFamily="34" charset="0"/>
              </a:rPr>
              <a:t>Format</a:t>
            </a:r>
            <a:endParaRPr lang="en-US" dirty="0">
              <a:solidFill>
                <a:schemeClr val="tx2">
                  <a:lumMod val="40000"/>
                  <a:lumOff val="60000"/>
                </a:schemeClr>
              </a:solidFill>
              <a:effectLst>
                <a:outerShdw blurRad="38100" dist="38100" dir="2700000" algn="tl">
                  <a:srgbClr val="000000">
                    <a:alpha val="43137"/>
                  </a:srgbClr>
                </a:outerShdw>
              </a:effectLst>
              <a:latin typeface="Arial Black"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1369" y="3990886"/>
            <a:ext cx="2319231" cy="2867114"/>
          </a:xfrm>
          <a:prstGeom prst="rect">
            <a:avLst/>
          </a:prstGeom>
        </p:spPr>
      </p:pic>
    </p:spTree>
    <p:extLst>
      <p:ext uri="{BB962C8B-B14F-4D97-AF65-F5344CB8AC3E}">
        <p14:creationId xmlns:p14="http://schemas.microsoft.com/office/powerpoint/2010/main" val="12182667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010" y="289515"/>
            <a:ext cx="7886700" cy="485792"/>
          </a:xfrm>
        </p:spPr>
        <p:txBody>
          <a:bodyPr anchor="t">
            <a:noAutofit/>
          </a:bodyPr>
          <a:lstStyle/>
          <a:p>
            <a:pPr algn="ctr"/>
            <a:r>
              <a:rPr lang="en-US" dirty="0">
                <a:solidFill>
                  <a:srgbClr val="FFC000"/>
                </a:solidFill>
                <a:effectLst>
                  <a:outerShdw blurRad="38100" dist="38100" dir="2700000" algn="tl">
                    <a:srgbClr val="000000">
                      <a:alpha val="43137"/>
                    </a:srgbClr>
                  </a:outerShdw>
                </a:effectLst>
                <a:latin typeface="Arial Black" pitchFamily="34" charset="0"/>
              </a:rPr>
              <a:t>Overview of </a:t>
            </a:r>
            <a:r>
              <a:rPr lang="en-US" dirty="0" smtClean="0">
                <a:solidFill>
                  <a:srgbClr val="C00000"/>
                </a:solidFill>
                <a:effectLst>
                  <a:outerShdw blurRad="38100" dist="38100" dir="2700000" algn="tl">
                    <a:srgbClr val="000000">
                      <a:alpha val="43137"/>
                    </a:srgbClr>
                  </a:outerShdw>
                </a:effectLst>
                <a:latin typeface="Arial Black" pitchFamily="34" charset="0"/>
              </a:rPr>
              <a:t>APA </a:t>
            </a:r>
            <a:r>
              <a:rPr lang="en-US" dirty="0" smtClean="0">
                <a:solidFill>
                  <a:schemeClr val="tx2">
                    <a:lumMod val="40000"/>
                    <a:lumOff val="60000"/>
                  </a:schemeClr>
                </a:solidFill>
                <a:effectLst>
                  <a:outerShdw blurRad="38100" dist="38100" dir="2700000" algn="tl">
                    <a:srgbClr val="000000">
                      <a:alpha val="43137"/>
                    </a:srgbClr>
                  </a:outerShdw>
                </a:effectLst>
                <a:latin typeface="Arial Black" pitchFamily="34" charset="0"/>
              </a:rPr>
              <a:t>Format</a:t>
            </a:r>
            <a:endParaRPr lang="en-US" dirty="0">
              <a:solidFill>
                <a:schemeClr val="tx2">
                  <a:lumMod val="40000"/>
                  <a:lumOff val="60000"/>
                </a:schemeClr>
              </a:solidFill>
              <a:effectLst>
                <a:outerShdw blurRad="38100" dist="38100" dir="2700000" algn="tl">
                  <a:srgbClr val="000000">
                    <a:alpha val="43137"/>
                  </a:srgbClr>
                </a:outerShdw>
              </a:effectLst>
              <a:latin typeface="Arial Black" pitchFamily="34" charset="0"/>
            </a:endParaRPr>
          </a:p>
        </p:txBody>
      </p:sp>
      <p:pic>
        <p:nvPicPr>
          <p:cNvPr id="7" name="Picture 2" descr="Image result for single formal man cart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93" y="2276146"/>
            <a:ext cx="1724566" cy="3556525"/>
          </a:xfrm>
          <a:prstGeom prst="rect">
            <a:avLst/>
          </a:prstGeom>
          <a:noFill/>
          <a:extLst>
            <a:ext uri="{909E8E84-426E-40DD-AFC4-6F175D3DCCD1}">
              <a14:hiddenFill xmlns:a14="http://schemas.microsoft.com/office/drawing/2010/main">
                <a:solidFill>
                  <a:srgbClr val="FFFFFF"/>
                </a:solidFill>
              </a14:hiddenFill>
            </a:ext>
          </a:extLst>
        </p:spPr>
      </p:pic>
      <p:sp>
        <p:nvSpPr>
          <p:cNvPr id="8" name="Horizontal Scroll 7"/>
          <p:cNvSpPr/>
          <p:nvPr/>
        </p:nvSpPr>
        <p:spPr>
          <a:xfrm>
            <a:off x="5631431" y="1524000"/>
            <a:ext cx="3235673" cy="4038600"/>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500" b="1" dirty="0" smtClean="0">
                <a:solidFill>
                  <a:srgbClr val="002060"/>
                </a:solidFill>
                <a:effectLst>
                  <a:outerShdw blurRad="38100" dist="38100" dir="2700000" algn="tl">
                    <a:srgbClr val="000000">
                      <a:alpha val="43137"/>
                    </a:srgbClr>
                  </a:outerShdw>
                </a:effectLst>
                <a:latin typeface="Book Antiqua" panose="02040602050305030304" pitchFamily="18" charset="0"/>
              </a:rPr>
              <a:t>Why should students use APA format?</a:t>
            </a:r>
            <a:endParaRPr lang="en-US" sz="1500" b="1" dirty="0">
              <a:solidFill>
                <a:srgbClr val="002060"/>
              </a:solidFill>
              <a:effectLst>
                <a:outerShdw blurRad="38100" dist="38100" dir="2700000" algn="tl">
                  <a:srgbClr val="000000">
                    <a:alpha val="43137"/>
                  </a:srgbClr>
                </a:outerShdw>
              </a:effectLst>
              <a:latin typeface="Book Antiqua" panose="02040602050305030304" pitchFamily="18" charset="0"/>
            </a:endParaRPr>
          </a:p>
          <a:p>
            <a:pPr marL="214313" indent="-214313">
              <a:lnSpc>
                <a:spcPct val="150000"/>
              </a:lnSpc>
              <a:buFont typeface="Arial" panose="020B0604020202020204" pitchFamily="34" charset="0"/>
              <a:buChar char="•"/>
            </a:pPr>
            <a:r>
              <a:rPr lang="en-US" sz="1400" b="1" dirty="0" smtClean="0">
                <a:solidFill>
                  <a:prstClr val="black"/>
                </a:solidFill>
                <a:effectLst>
                  <a:outerShdw blurRad="38100" dist="38100" dir="2700000" algn="tl">
                    <a:srgbClr val="000000">
                      <a:alpha val="43137"/>
                    </a:srgbClr>
                  </a:outerShdw>
                </a:effectLst>
                <a:latin typeface="Book Antiqua" panose="02040602050305030304" pitchFamily="18" charset="0"/>
              </a:rPr>
              <a:t>To prepare a clear and quality report</a:t>
            </a:r>
          </a:p>
          <a:p>
            <a:pPr marL="214313" indent="-214313">
              <a:lnSpc>
                <a:spcPct val="150000"/>
              </a:lnSpc>
              <a:buFont typeface="Arial" panose="020B0604020202020204" pitchFamily="34" charset="0"/>
              <a:buChar char="•"/>
            </a:pPr>
            <a:r>
              <a:rPr lang="en-US" sz="1400" b="1" dirty="0" smtClean="0">
                <a:solidFill>
                  <a:prstClr val="black"/>
                </a:solidFill>
                <a:effectLst>
                  <a:outerShdw blurRad="38100" dist="38100" dir="2700000" algn="tl">
                    <a:srgbClr val="000000">
                      <a:alpha val="43137"/>
                    </a:srgbClr>
                  </a:outerShdw>
                </a:effectLst>
                <a:latin typeface="Book Antiqua" panose="02040602050305030304" pitchFamily="18" charset="0"/>
              </a:rPr>
              <a:t>Credibility as a writer</a:t>
            </a:r>
          </a:p>
          <a:p>
            <a:pPr marL="214313" indent="-214313">
              <a:lnSpc>
                <a:spcPct val="150000"/>
              </a:lnSpc>
              <a:buFont typeface="Arial" panose="020B0604020202020204" pitchFamily="34" charset="0"/>
              <a:buChar char="•"/>
            </a:pPr>
            <a:r>
              <a:rPr lang="en-US" sz="1400" b="1" dirty="0" smtClean="0">
                <a:solidFill>
                  <a:prstClr val="black"/>
                </a:solidFill>
                <a:effectLst>
                  <a:outerShdw blurRad="38100" dist="38100" dir="2700000" algn="tl">
                    <a:srgbClr val="000000">
                      <a:alpha val="43137"/>
                    </a:srgbClr>
                  </a:outerShdw>
                </a:effectLst>
                <a:latin typeface="Book Antiqua" panose="02040602050305030304" pitchFamily="18" charset="0"/>
              </a:rPr>
              <a:t>To develop and practice a central report format</a:t>
            </a:r>
          </a:p>
          <a:p>
            <a:pPr marL="214313" indent="-214313">
              <a:lnSpc>
                <a:spcPct val="150000"/>
              </a:lnSpc>
              <a:buFont typeface="Arial" panose="020B0604020202020204" pitchFamily="34" charset="0"/>
              <a:buChar char="•"/>
            </a:pPr>
            <a:r>
              <a:rPr lang="en-US" sz="1400" b="1" dirty="0" smtClean="0">
                <a:solidFill>
                  <a:prstClr val="black"/>
                </a:solidFill>
                <a:effectLst>
                  <a:outerShdw blurRad="38100" dist="38100" dir="2700000" algn="tl">
                    <a:srgbClr val="000000">
                      <a:alpha val="43137"/>
                    </a:srgbClr>
                  </a:outerShdw>
                </a:effectLst>
                <a:latin typeface="Book Antiqua" panose="02040602050305030304" pitchFamily="18" charset="0"/>
              </a:rPr>
              <a:t>To avoid and reduce plagiarism</a:t>
            </a:r>
            <a:endParaRPr lang="en-US" sz="1400" b="1" dirty="0">
              <a:solidFill>
                <a:prstClr val="black"/>
              </a:solidFill>
              <a:effectLst>
                <a:outerShdw blurRad="38100" dist="38100" dir="2700000" algn="tl">
                  <a:srgbClr val="000000">
                    <a:alpha val="43137"/>
                  </a:srgbClr>
                </a:outerShdw>
              </a:effectLst>
              <a:latin typeface="Book Antiqua" panose="02040602050305030304" pitchFamily="18" charset="0"/>
            </a:endParaRPr>
          </a:p>
        </p:txBody>
      </p:sp>
      <p:cxnSp>
        <p:nvCxnSpPr>
          <p:cNvPr id="9" name="Straight Connector 8"/>
          <p:cNvCxnSpPr/>
          <p:nvPr/>
        </p:nvCxnSpPr>
        <p:spPr>
          <a:xfrm flipV="1">
            <a:off x="3001698" y="3464130"/>
            <a:ext cx="2451969" cy="48087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410200" y="2296249"/>
            <a:ext cx="60847" cy="28244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Oval Callout 3"/>
          <p:cNvSpPr/>
          <p:nvPr/>
        </p:nvSpPr>
        <p:spPr>
          <a:xfrm>
            <a:off x="1757149" y="1375053"/>
            <a:ext cx="2937681" cy="1820695"/>
          </a:xfrm>
          <a:prstGeom prst="wedgeEllipseCallout">
            <a:avLst>
              <a:gd name="adj1" fmla="val -63109"/>
              <a:gd name="adj2" fmla="val 69246"/>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solidFill>
                  <a:prstClr val="black"/>
                </a:solidFill>
                <a:latin typeface="Times New Roman" panose="02020603050405020304" pitchFamily="18" charset="0"/>
                <a:cs typeface="Times New Roman" panose="02020603050405020304" pitchFamily="18" charset="0"/>
              </a:rPr>
              <a:t>“Provides guidelines </a:t>
            </a:r>
            <a:r>
              <a:rPr lang="en-US" sz="1500" dirty="0">
                <a:solidFill>
                  <a:prstClr val="black"/>
                </a:solidFill>
                <a:latin typeface="Times New Roman" panose="02020603050405020304" pitchFamily="18" charset="0"/>
                <a:cs typeface="Times New Roman" panose="02020603050405020304" pitchFamily="18" charset="0"/>
              </a:rPr>
              <a:t>for preparing </a:t>
            </a:r>
            <a:r>
              <a:rPr lang="en-US" sz="1500" dirty="0" smtClean="0">
                <a:solidFill>
                  <a:prstClr val="black"/>
                </a:solidFill>
                <a:latin typeface="Times New Roman" panose="02020603050405020304" pitchFamily="18" charset="0"/>
                <a:cs typeface="Times New Roman" panose="02020603050405020304" pitchFamily="18" charset="0"/>
              </a:rPr>
              <a:t>research </a:t>
            </a:r>
            <a:r>
              <a:rPr lang="en-US" sz="1500" dirty="0">
                <a:solidFill>
                  <a:prstClr val="black"/>
                </a:solidFill>
                <a:latin typeface="Times New Roman" panose="02020603050405020304" pitchFamily="18" charset="0"/>
                <a:cs typeface="Times New Roman" panose="02020603050405020304" pitchFamily="18" charset="0"/>
              </a:rPr>
              <a:t>papers and projects and scholarly manuscripts in the social and behavioral </a:t>
            </a:r>
            <a:r>
              <a:rPr lang="en-US" sz="1500" dirty="0" smtClean="0">
                <a:solidFill>
                  <a:prstClr val="black"/>
                </a:solidFill>
                <a:latin typeface="Times New Roman" panose="02020603050405020304" pitchFamily="18" charset="0"/>
                <a:cs typeface="Times New Roman" panose="02020603050405020304" pitchFamily="18" charset="0"/>
              </a:rPr>
              <a:t>sciences”</a:t>
            </a:r>
            <a:endParaRPr lang="en-US" sz="1500" dirty="0">
              <a:solidFill>
                <a:prstClr val="black"/>
              </a:solidFill>
              <a:latin typeface="Times New Roman" panose="02020603050405020304" pitchFamily="18" charset="0"/>
              <a:cs typeface="Times New Roman" panose="02020603050405020304" pitchFamily="18" charset="0"/>
            </a:endParaRPr>
          </a:p>
        </p:txBody>
      </p:sp>
      <p:sp>
        <p:nvSpPr>
          <p:cNvPr id="11" name="Slide Number Placeholder 10"/>
          <p:cNvSpPr>
            <a:spLocks noGrp="1"/>
          </p:cNvSpPr>
          <p:nvPr>
            <p:ph type="sldNum" sz="quarter" idx="12"/>
          </p:nvPr>
        </p:nvSpPr>
        <p:spPr>
          <a:xfrm>
            <a:off x="6930916" y="5558827"/>
            <a:ext cx="2057400" cy="273844"/>
          </a:xfrm>
        </p:spPr>
        <p:txBody>
          <a:bodyPr/>
          <a:lstStyle/>
          <a:p>
            <a:fld id="{8DC81AA1-738E-4BDA-AEF8-EB4E4ECF00F4}" type="slidenum">
              <a:rPr lang="en-US" smtClean="0">
                <a:solidFill>
                  <a:prstClr val="black">
                    <a:tint val="75000"/>
                  </a:prstClr>
                </a:solidFill>
                <a:latin typeface="Times New Roman" panose="02020603050405020304" pitchFamily="18" charset="0"/>
                <a:cs typeface="Times New Roman" panose="02020603050405020304" pitchFamily="18" charset="0"/>
              </a:rPr>
              <a:pPr/>
              <a:t>4</a:t>
            </a:fld>
            <a:endParaRPr lang="en-US" dirty="0">
              <a:solidFill>
                <a:prstClr val="black">
                  <a:tint val="75000"/>
                </a:prstClr>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567"/>
            <a:ext cx="1128713" cy="1613833"/>
          </a:xfrm>
          <a:prstGeom prst="rect">
            <a:avLst/>
          </a:prstGeom>
        </p:spPr>
      </p:pic>
      <p:sp>
        <p:nvSpPr>
          <p:cNvPr id="15" name="TextBox 14"/>
          <p:cNvSpPr txBox="1"/>
          <p:nvPr/>
        </p:nvSpPr>
        <p:spPr>
          <a:xfrm>
            <a:off x="1277132" y="3760340"/>
            <a:ext cx="1982976" cy="369332"/>
          </a:xfrm>
          <a:prstGeom prst="rect">
            <a:avLst/>
          </a:prstGeom>
          <a:noFill/>
        </p:spPr>
        <p:txBody>
          <a:bodyPr wrap="square" rtlCol="0">
            <a:spAutoFit/>
          </a:bodyPr>
          <a:lstStyle/>
          <a:p>
            <a:pPr marL="285750" indent="-285750">
              <a:buBlip>
                <a:blip r:embed="rId4"/>
              </a:buBlip>
            </a:pPr>
            <a:r>
              <a:rPr lang="en-US"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APA</a:t>
            </a: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a:t>
            </a:r>
            <a:endParaRPr lang="en-US"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35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325563"/>
          </a:xfrm>
        </p:spPr>
        <p:txBody>
          <a:bodyPr>
            <a:normAutofit/>
          </a:bodyPr>
          <a:lstStyle/>
          <a:p>
            <a:pPr algn="ct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General </a:t>
            </a: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Manuscript Structure and Content</a:t>
            </a:r>
          </a:p>
        </p:txBody>
      </p:sp>
      <p:sp>
        <p:nvSpPr>
          <p:cNvPr id="3" name="Content Placeholder 2"/>
          <p:cNvSpPr>
            <a:spLocks noGrp="1"/>
          </p:cNvSpPr>
          <p:nvPr>
            <p:ph idx="1"/>
          </p:nvPr>
        </p:nvSpPr>
        <p:spPr>
          <a:xfrm>
            <a:off x="628650" y="1477963"/>
            <a:ext cx="7886700" cy="4699000"/>
          </a:xfrm>
        </p:spPr>
        <p:txBody>
          <a:bodyPr>
            <a:normAutofit/>
          </a:bodyPr>
          <a:lstStyle/>
          <a:p>
            <a:pPr fontAlgn="base"/>
            <a:r>
              <a:rPr lang="en-US" sz="2200" dirty="0">
                <a:latin typeface="Georgia" panose="02040502050405020303" pitchFamily="18" charset="0"/>
              </a:rPr>
              <a:t>Title page</a:t>
            </a:r>
          </a:p>
          <a:p>
            <a:pPr fontAlgn="base"/>
            <a:r>
              <a:rPr lang="en-US" sz="2200" dirty="0">
                <a:latin typeface="Georgia" panose="02040502050405020303" pitchFamily="18" charset="0"/>
              </a:rPr>
              <a:t>Abstract</a:t>
            </a:r>
          </a:p>
          <a:p>
            <a:pPr fontAlgn="base"/>
            <a:r>
              <a:rPr lang="en-US" sz="2200" dirty="0">
                <a:latin typeface="Georgia" panose="02040502050405020303" pitchFamily="18" charset="0"/>
              </a:rPr>
              <a:t>Introduction</a:t>
            </a:r>
          </a:p>
          <a:p>
            <a:pPr fontAlgn="base"/>
            <a:r>
              <a:rPr lang="en-US" sz="2200" dirty="0">
                <a:latin typeface="Georgia" panose="02040502050405020303" pitchFamily="18" charset="0"/>
              </a:rPr>
              <a:t>Review of the literature</a:t>
            </a:r>
          </a:p>
          <a:p>
            <a:pPr fontAlgn="base"/>
            <a:r>
              <a:rPr lang="en-US" sz="2200" dirty="0">
                <a:latin typeface="Georgia" panose="02040502050405020303" pitchFamily="18" charset="0"/>
              </a:rPr>
              <a:t>Methods</a:t>
            </a:r>
          </a:p>
          <a:p>
            <a:pPr fontAlgn="base"/>
            <a:r>
              <a:rPr lang="en-US" sz="2200" dirty="0">
                <a:latin typeface="Georgia" panose="02040502050405020303" pitchFamily="18" charset="0"/>
              </a:rPr>
              <a:t>Results</a:t>
            </a:r>
          </a:p>
          <a:p>
            <a:pPr fontAlgn="base"/>
            <a:r>
              <a:rPr lang="en-US" sz="2200" dirty="0">
                <a:latin typeface="Georgia" panose="02040502050405020303" pitchFamily="18" charset="0"/>
              </a:rPr>
              <a:t>Discussion</a:t>
            </a:r>
          </a:p>
          <a:p>
            <a:pPr fontAlgn="base"/>
            <a:r>
              <a:rPr lang="en-US" sz="2200" dirty="0">
                <a:latin typeface="Georgia" panose="02040502050405020303" pitchFamily="18" charset="0"/>
              </a:rPr>
              <a:t>Conclusion</a:t>
            </a:r>
          </a:p>
          <a:p>
            <a:pPr fontAlgn="base"/>
            <a:r>
              <a:rPr lang="en-US" sz="2200" dirty="0">
                <a:latin typeface="Georgia" panose="02040502050405020303" pitchFamily="18" charset="0"/>
              </a:rPr>
              <a:t>References</a:t>
            </a:r>
          </a:p>
          <a:p>
            <a:r>
              <a:rPr lang="en-US" sz="2200" dirty="0" smtClean="0">
                <a:latin typeface="Georgia" panose="02040502050405020303" pitchFamily="18" charset="0"/>
              </a:rPr>
              <a:t>Appendices and Supplemental Materials</a:t>
            </a:r>
            <a:endParaRPr lang="en-US" sz="2200" dirty="0">
              <a:latin typeface="Georgia" panose="02040502050405020303" pitchFamily="18" charset="0"/>
            </a:endParaRPr>
          </a:p>
        </p:txBody>
      </p:sp>
      <p:sp>
        <p:nvSpPr>
          <p:cNvPr id="4" name="Slide Number Placeholder 3"/>
          <p:cNvSpPr>
            <a:spLocks noGrp="1"/>
          </p:cNvSpPr>
          <p:nvPr>
            <p:ph type="sldNum" sz="quarter" idx="12"/>
          </p:nvPr>
        </p:nvSpPr>
        <p:spPr/>
        <p:txBody>
          <a:bodyPr/>
          <a:lstStyle/>
          <a:p>
            <a:fld id="{8DC81AA1-738E-4BDA-AEF8-EB4E4ECF00F4}" type="slidenum">
              <a:rPr lang="en-US" smtClean="0">
                <a:solidFill>
                  <a:prstClr val="black">
                    <a:tint val="75000"/>
                  </a:prstClr>
                </a:solidFill>
              </a:rPr>
              <a:pPr/>
              <a:t>5</a:t>
            </a:fld>
            <a:endParaRPr lang="en-US">
              <a:solidFill>
                <a:prstClr val="black">
                  <a:tint val="75000"/>
                </a:prstClr>
              </a:solidFill>
            </a:endParaRPr>
          </a:p>
        </p:txBody>
      </p:sp>
      <p:pic>
        <p:nvPicPr>
          <p:cNvPr id="5" name="Picture 4" descr="MCj041239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2438400"/>
            <a:ext cx="2362200"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077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 y="1195518"/>
            <a:ext cx="8534400" cy="1114425"/>
          </a:xfrm>
          <a:prstGeom prst="rect">
            <a:avLst/>
          </a:prstGeom>
        </p:spPr>
      </p:pic>
      <p:pic>
        <p:nvPicPr>
          <p:cNvPr id="6" name="Picture 5"/>
          <p:cNvPicPr>
            <a:picLocks noChangeAspect="1"/>
          </p:cNvPicPr>
          <p:nvPr/>
        </p:nvPicPr>
        <p:blipFill>
          <a:blip r:embed="rId4"/>
          <a:stretch>
            <a:fillRect/>
          </a:stretch>
        </p:blipFill>
        <p:spPr>
          <a:xfrm>
            <a:off x="914400" y="2747512"/>
            <a:ext cx="7467600" cy="3637271"/>
          </a:xfrm>
          <a:prstGeom prst="rect">
            <a:avLst/>
          </a:prstGeom>
        </p:spPr>
      </p:pic>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dirty="0"/>
          </a:p>
        </p:txBody>
      </p:sp>
      <p:sp>
        <p:nvSpPr>
          <p:cNvPr id="8" name="Line Callout 2 (No Border) 7"/>
          <p:cNvSpPr/>
          <p:nvPr/>
        </p:nvSpPr>
        <p:spPr>
          <a:xfrm>
            <a:off x="3665561" y="275965"/>
            <a:ext cx="2590800" cy="864879"/>
          </a:xfrm>
          <a:prstGeom prst="callout2">
            <a:avLst>
              <a:gd name="adj1" fmla="val 18750"/>
              <a:gd name="adj2" fmla="val -8333"/>
              <a:gd name="adj3" fmla="val 18750"/>
              <a:gd name="adj4" fmla="val -16667"/>
              <a:gd name="adj5" fmla="val 129858"/>
              <a:gd name="adj6" fmla="val -39819"/>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ALL CAPS SHORT TITLE 50 CHARACTERS OR </a:t>
            </a:r>
            <a:r>
              <a:rPr lang="en-US" dirty="0" smtClean="0"/>
              <a:t>LESS</a:t>
            </a:r>
            <a:endParaRPr lang="en-US" dirty="0"/>
          </a:p>
        </p:txBody>
      </p:sp>
      <p:sp>
        <p:nvSpPr>
          <p:cNvPr id="9" name="Cloud Callout 8"/>
          <p:cNvSpPr/>
          <p:nvPr/>
        </p:nvSpPr>
        <p:spPr>
          <a:xfrm>
            <a:off x="4724400" y="1804727"/>
            <a:ext cx="2286000" cy="1561152"/>
          </a:xfrm>
          <a:prstGeom prst="cloudCallout">
            <a:avLst>
              <a:gd name="adj1" fmla="val -121131"/>
              <a:gd name="adj2" fmla="val 6250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ea typeface="Tahoma" panose="020B0604030504040204" pitchFamily="34" charset="0"/>
                <a:cs typeface="Tahoma" panose="020B0604030504040204" pitchFamily="34" charset="0"/>
              </a:rPr>
              <a:t>The title on the first page is centered, double-spaced, and not bold</a:t>
            </a:r>
          </a:p>
        </p:txBody>
      </p:sp>
      <p:sp>
        <p:nvSpPr>
          <p:cNvPr id="10" name="Oval 9"/>
          <p:cNvSpPr/>
          <p:nvPr/>
        </p:nvSpPr>
        <p:spPr>
          <a:xfrm>
            <a:off x="7627961" y="1477844"/>
            <a:ext cx="304800" cy="3048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1" name="Right Brace 10"/>
          <p:cNvSpPr/>
          <p:nvPr/>
        </p:nvSpPr>
        <p:spPr>
          <a:xfrm>
            <a:off x="7010400" y="4191000"/>
            <a:ext cx="762000" cy="1828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p:cNvSpPr/>
          <p:nvPr/>
        </p:nvSpPr>
        <p:spPr>
          <a:xfrm>
            <a:off x="1371600" y="4267200"/>
            <a:ext cx="685800" cy="1828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7176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228600" y="914400"/>
            <a:ext cx="2286000" cy="7620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76200" y="1097507"/>
            <a:ext cx="6962775" cy="4816433"/>
          </a:xfrm>
          <a:prstGeom prst="rect">
            <a:avLst/>
          </a:prstGeom>
        </p:spPr>
      </p:pic>
      <p:sp>
        <p:nvSpPr>
          <p:cNvPr id="9" name="Line Callout 1 8"/>
          <p:cNvSpPr/>
          <p:nvPr/>
        </p:nvSpPr>
        <p:spPr>
          <a:xfrm>
            <a:off x="6858001" y="533400"/>
            <a:ext cx="2286000" cy="2590800"/>
          </a:xfrm>
          <a:prstGeom prst="borderCallout1">
            <a:avLst>
              <a:gd name="adj1" fmla="val 313"/>
              <a:gd name="adj2" fmla="val 1437"/>
              <a:gd name="adj3" fmla="val 42068"/>
              <a:gd name="adj4" fmla="val -164569"/>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b="1" dirty="0" smtClean="0">
                <a:solidFill>
                  <a:srgbClr val="002060"/>
                </a:solidFill>
              </a:rPr>
              <a:t>“Abstract” is centered</a:t>
            </a:r>
          </a:p>
          <a:p>
            <a:pPr marL="285750" indent="-285750">
              <a:buFont typeface="Wingdings" panose="05000000000000000000" pitchFamily="2" charset="2"/>
              <a:buChar char="§"/>
            </a:pPr>
            <a:r>
              <a:rPr lang="en-US" b="1" dirty="0" smtClean="0">
                <a:solidFill>
                  <a:srgbClr val="002060"/>
                </a:solidFill>
              </a:rPr>
              <a:t>A single paragraph</a:t>
            </a:r>
            <a:endParaRPr lang="en-US" b="1" dirty="0">
              <a:solidFill>
                <a:srgbClr val="002060"/>
              </a:solidFill>
            </a:endParaRPr>
          </a:p>
          <a:p>
            <a:pPr marL="285750" indent="-285750">
              <a:buFont typeface="Wingdings" panose="05000000000000000000" pitchFamily="2" charset="2"/>
              <a:buChar char="§"/>
            </a:pPr>
            <a:r>
              <a:rPr lang="en-US" b="1" dirty="0" smtClean="0">
                <a:solidFill>
                  <a:srgbClr val="002060"/>
                </a:solidFill>
              </a:rPr>
              <a:t>Without indentation</a:t>
            </a:r>
          </a:p>
          <a:p>
            <a:pPr marL="285750" indent="-285750">
              <a:buFont typeface="Wingdings" panose="05000000000000000000" pitchFamily="2" charset="2"/>
              <a:buChar char="§"/>
            </a:pPr>
            <a:r>
              <a:rPr lang="en-US" b="1" dirty="0" smtClean="0">
                <a:solidFill>
                  <a:srgbClr val="002060"/>
                </a:solidFill>
              </a:rPr>
              <a:t>Times New Roman</a:t>
            </a:r>
          </a:p>
          <a:p>
            <a:pPr marL="285750" indent="-285750">
              <a:buFont typeface="Wingdings" panose="05000000000000000000" pitchFamily="2" charset="2"/>
              <a:buChar char="§"/>
            </a:pPr>
            <a:r>
              <a:rPr lang="en-US" b="1" dirty="0" smtClean="0">
                <a:solidFill>
                  <a:srgbClr val="002060"/>
                </a:solidFill>
              </a:rPr>
              <a:t>Double Spaced</a:t>
            </a:r>
          </a:p>
          <a:p>
            <a:pPr marL="285750" indent="-285750">
              <a:buFont typeface="Wingdings" panose="05000000000000000000" pitchFamily="2" charset="2"/>
              <a:buChar char="§"/>
            </a:pPr>
            <a:endParaRPr lang="en-US" b="1" dirty="0" smtClean="0">
              <a:solidFill>
                <a:srgbClr val="002060"/>
              </a:solidFill>
            </a:endParaRPr>
          </a:p>
          <a:p>
            <a:pPr marL="285750" indent="-285750">
              <a:buFont typeface="Wingdings" panose="05000000000000000000" pitchFamily="2" charset="2"/>
              <a:buChar char="§"/>
            </a:pPr>
            <a:r>
              <a:rPr lang="en-US" b="1" dirty="0" smtClean="0">
                <a:solidFill>
                  <a:srgbClr val="002060"/>
                </a:solidFill>
              </a:rPr>
              <a:t>Key words</a:t>
            </a:r>
            <a:endParaRPr lang="en-US" b="1" dirty="0">
              <a:solidFill>
                <a:srgbClr val="002060"/>
              </a:solidFill>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66224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1000" y="76200"/>
            <a:ext cx="8215953" cy="3200400"/>
          </a:xfrm>
          <a:prstGeom prst="rect">
            <a:avLst/>
          </a:prstGeom>
        </p:spPr>
      </p:pic>
      <p:sp>
        <p:nvSpPr>
          <p:cNvPr id="10" name="Rectangle 3"/>
          <p:cNvSpPr>
            <a:spLocks noChangeArrowheads="1"/>
          </p:cNvSpPr>
          <p:nvPr/>
        </p:nvSpPr>
        <p:spPr bwMode="auto">
          <a:xfrm>
            <a:off x="457200" y="3285699"/>
            <a:ext cx="8305800" cy="3429000"/>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Title of paper gets repeated here exactly as it appears on the first page</a:t>
            </a:r>
          </a:p>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Times New Roman, 12-point font, doubled spaced, and aligned left.  </a:t>
            </a:r>
          </a:p>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Paper size is A4 with page margins set to 2.5 cm all round.</a:t>
            </a:r>
          </a:p>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Each new paragraph is indented by 0.5”.</a:t>
            </a:r>
          </a:p>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“The introduction to a manuscript does not carry a heading that labels it as the introduction” (APA, 2013, p. 63).</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34968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checkerboard(across)">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checkerboard(across)">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checkerboard(across)">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checkerboard(across)">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checkerboard(across)">
                                      <p:cBhvr>
                                        <p:cTn id="2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5" name="Picture 4"/>
          <p:cNvPicPr>
            <a:picLocks noChangeAspect="1"/>
          </p:cNvPicPr>
          <p:nvPr/>
        </p:nvPicPr>
        <p:blipFill>
          <a:blip r:embed="rId2"/>
          <a:stretch>
            <a:fillRect/>
          </a:stretch>
        </p:blipFill>
        <p:spPr>
          <a:xfrm>
            <a:off x="478809" y="0"/>
            <a:ext cx="8457305" cy="3124200"/>
          </a:xfrm>
          <a:prstGeom prst="rect">
            <a:avLst/>
          </a:prstGeom>
        </p:spPr>
      </p:pic>
      <p:sp>
        <p:nvSpPr>
          <p:cNvPr id="6" name="Rectangle 3"/>
          <p:cNvSpPr>
            <a:spLocks noChangeArrowheads="1"/>
          </p:cNvSpPr>
          <p:nvPr/>
        </p:nvSpPr>
        <p:spPr bwMode="auto">
          <a:xfrm>
            <a:off x="457200" y="2819400"/>
            <a:ext cx="8305800" cy="3895299"/>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Char char="n"/>
              <a:defRPr/>
            </a:pPr>
            <a:r>
              <a:rPr lang="en-US" sz="2200" dirty="0" smtClean="0">
                <a:latin typeface="Arial" charset="0"/>
                <a:cs typeface="Arial" charset="0"/>
              </a:rPr>
              <a:t>The </a:t>
            </a:r>
            <a:r>
              <a:rPr lang="en-US" sz="2200" dirty="0">
                <a:latin typeface="Arial" charset="0"/>
                <a:cs typeface="Arial" charset="0"/>
              </a:rPr>
              <a:t>major components of your </a:t>
            </a:r>
            <a:r>
              <a:rPr lang="en-US" sz="2200" dirty="0" smtClean="0">
                <a:latin typeface="Arial" charset="0"/>
                <a:cs typeface="Arial" charset="0"/>
              </a:rPr>
              <a:t>report/ paper (abstract</a:t>
            </a:r>
            <a:r>
              <a:rPr lang="en-US" sz="2200" dirty="0">
                <a:latin typeface="Arial" charset="0"/>
                <a:cs typeface="Arial" charset="0"/>
              </a:rPr>
              <a:t>, body, references, </a:t>
            </a:r>
            <a:r>
              <a:rPr lang="en-US" sz="2200" dirty="0" smtClean="0">
                <a:latin typeface="Arial" charset="0"/>
                <a:cs typeface="Arial" charset="0"/>
              </a:rPr>
              <a:t>appendix etc</a:t>
            </a:r>
            <a:r>
              <a:rPr lang="en-US" sz="2200" dirty="0">
                <a:latin typeface="Arial" charset="0"/>
                <a:cs typeface="Arial" charset="0"/>
              </a:rPr>
              <a:t>.) each begin on a new page. </a:t>
            </a:r>
            <a:endParaRPr lang="en-US" sz="2200" dirty="0" smtClean="0">
              <a:latin typeface="Arial" charset="0"/>
              <a:cs typeface="Arial" charset="0"/>
            </a:endParaRPr>
          </a:p>
          <a:p>
            <a:pPr marL="342900" indent="-342900">
              <a:spcBef>
                <a:spcPct val="20000"/>
              </a:spcBef>
              <a:buClr>
                <a:schemeClr val="hlink"/>
              </a:buClr>
              <a:buSzPct val="65000"/>
              <a:buFont typeface="Wingdings" pitchFamily="2" charset="2"/>
              <a:buChar char="n"/>
              <a:defRPr/>
            </a:pPr>
            <a:r>
              <a:rPr lang="en-US" sz="2200" dirty="0">
                <a:latin typeface="Arial" charset="0"/>
                <a:cs typeface="Arial" charset="0"/>
              </a:rPr>
              <a:t>These </a:t>
            </a:r>
            <a:r>
              <a:rPr lang="en-US" sz="2200" dirty="0" smtClean="0">
                <a:latin typeface="Arial" charset="0"/>
                <a:cs typeface="Arial" charset="0"/>
              </a:rPr>
              <a:t>components (</a:t>
            </a:r>
            <a:r>
              <a:rPr lang="en-US" sz="2200" b="1" dirty="0" smtClean="0">
                <a:effectLst>
                  <a:outerShdw blurRad="38100" dist="38100" dir="2700000" algn="tl">
                    <a:srgbClr val="000000">
                      <a:alpha val="43137"/>
                    </a:srgbClr>
                  </a:outerShdw>
                </a:effectLst>
                <a:latin typeface="Arial" charset="0"/>
                <a:cs typeface="Arial" charset="0"/>
              </a:rPr>
              <a:t>Heading 1</a:t>
            </a:r>
            <a:r>
              <a:rPr lang="en-US" sz="2200" dirty="0" smtClean="0">
                <a:latin typeface="Arial" charset="0"/>
                <a:cs typeface="Arial" charset="0"/>
              </a:rPr>
              <a:t>) </a:t>
            </a:r>
            <a:r>
              <a:rPr lang="en-US" sz="2200" dirty="0">
                <a:latin typeface="Arial" charset="0"/>
                <a:cs typeface="Arial" charset="0"/>
              </a:rPr>
              <a:t>begin with centered headings at the top of the first page</a:t>
            </a:r>
            <a:r>
              <a:rPr lang="en-US" sz="2200" dirty="0" smtClean="0">
                <a:latin typeface="Arial" charset="0"/>
                <a:cs typeface="Arial" charset="0"/>
              </a:rPr>
              <a:t>.</a:t>
            </a:r>
          </a:p>
          <a:p>
            <a:pPr marL="342900" indent="-342900">
              <a:spcBef>
                <a:spcPct val="20000"/>
              </a:spcBef>
              <a:buClr>
                <a:schemeClr val="hlink"/>
              </a:buClr>
              <a:buSzPct val="65000"/>
              <a:buFont typeface="Wingdings" pitchFamily="2" charset="2"/>
              <a:buChar char="n"/>
              <a:defRPr/>
            </a:pPr>
            <a:r>
              <a:rPr lang="en-US" sz="2200" b="1" dirty="0" smtClean="0">
                <a:effectLst>
                  <a:outerShdw blurRad="38100" dist="38100" dir="2700000" algn="tl">
                    <a:srgbClr val="000000">
                      <a:alpha val="43137"/>
                    </a:srgbClr>
                  </a:outerShdw>
                </a:effectLst>
                <a:latin typeface="Arial" charset="0"/>
                <a:cs typeface="Arial" charset="0"/>
              </a:rPr>
              <a:t>Heading 2:</a:t>
            </a:r>
            <a:r>
              <a:rPr lang="en-US" sz="2200" dirty="0" smtClean="0">
                <a:latin typeface="Arial" charset="0"/>
                <a:cs typeface="Arial" charset="0"/>
              </a:rPr>
              <a:t> without indentation, para with indentation by 0.5”.</a:t>
            </a:r>
          </a:p>
          <a:p>
            <a:pPr marL="342900" indent="-342900">
              <a:spcBef>
                <a:spcPct val="20000"/>
              </a:spcBef>
              <a:buClr>
                <a:schemeClr val="hlink"/>
              </a:buClr>
              <a:buSzPct val="65000"/>
              <a:buFont typeface="Wingdings" pitchFamily="2" charset="2"/>
              <a:buChar char="n"/>
              <a:defRPr/>
            </a:pPr>
            <a:r>
              <a:rPr lang="en-US" sz="2200" b="1" dirty="0" smtClean="0">
                <a:effectLst>
                  <a:outerShdw blurRad="38100" dist="38100" dir="2700000" algn="tl">
                    <a:srgbClr val="000000">
                      <a:alpha val="43137"/>
                    </a:srgbClr>
                  </a:outerShdw>
                </a:effectLst>
                <a:latin typeface="Arial" charset="0"/>
                <a:cs typeface="Arial" charset="0"/>
              </a:rPr>
              <a:t>Heading 3,4,5</a:t>
            </a:r>
            <a:r>
              <a:rPr lang="en-US" sz="2200" dirty="0" smtClean="0">
                <a:latin typeface="Arial" charset="0"/>
                <a:cs typeface="Arial" charset="0"/>
              </a:rPr>
              <a:t>…: capitalization will be sentence case, indented by 0.5”, and para will start after the heading period.</a:t>
            </a:r>
          </a:p>
          <a:p>
            <a:pPr marL="342900" indent="-342900">
              <a:spcBef>
                <a:spcPct val="20000"/>
              </a:spcBef>
              <a:buClr>
                <a:schemeClr val="hlink"/>
              </a:buClr>
              <a:buSzPct val="65000"/>
              <a:buFont typeface="Wingdings" pitchFamily="2" charset="2"/>
              <a:buChar char="n"/>
              <a:defRPr/>
            </a:pPr>
            <a:endParaRPr lang="en-US" sz="2200" dirty="0" smtClean="0">
              <a:latin typeface="Arial" charset="0"/>
              <a:cs typeface="Arial" charset="0"/>
            </a:endParaRPr>
          </a:p>
          <a:p>
            <a:pPr marL="342900" indent="-342900">
              <a:spcBef>
                <a:spcPct val="20000"/>
              </a:spcBef>
              <a:buClr>
                <a:schemeClr val="hlink"/>
              </a:buClr>
              <a:buSzPct val="65000"/>
              <a:buFont typeface="Wingdings" pitchFamily="2" charset="2"/>
              <a:buChar char="n"/>
              <a:defRPr/>
            </a:pPr>
            <a:r>
              <a:rPr lang="en-US" sz="2200" dirty="0" smtClean="0">
                <a:latin typeface="Arial" charset="0"/>
                <a:cs typeface="Arial" charset="0"/>
              </a:rPr>
              <a:t>Example: </a:t>
            </a:r>
            <a:r>
              <a:rPr lang="en-US" sz="2400" dirty="0">
                <a:hlinkClick r:id="rId3"/>
              </a:rPr>
              <a:t>http://</a:t>
            </a:r>
            <a:r>
              <a:rPr lang="en-US" sz="2400" dirty="0" smtClean="0">
                <a:hlinkClick r:id="rId3"/>
              </a:rPr>
              <a:t>www.apastyle.org/manual/related/sample-experiment-paper-1.pdf</a:t>
            </a:r>
            <a:r>
              <a:rPr lang="en-US" sz="2400" dirty="0" smtClean="0"/>
              <a:t>  </a:t>
            </a:r>
            <a:endParaRPr lang="en-US" sz="2200" dirty="0">
              <a:latin typeface="Arial" charset="0"/>
              <a:cs typeface="Arial" charset="0"/>
            </a:endParaRPr>
          </a:p>
        </p:txBody>
      </p:sp>
    </p:spTree>
    <p:extLst>
      <p:ext uri="{BB962C8B-B14F-4D97-AF65-F5344CB8AC3E}">
        <p14:creationId xmlns:p14="http://schemas.microsoft.com/office/powerpoint/2010/main" val="367334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heckerboard(across)">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heckerboard(across)">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checkerboard(across)">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Formatting Tables</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pic>
        <p:nvPicPr>
          <p:cNvPr id="6" name="Picture 5"/>
          <p:cNvPicPr>
            <a:picLocks noChangeAspect="1"/>
          </p:cNvPicPr>
          <p:nvPr/>
        </p:nvPicPr>
        <p:blipFill>
          <a:blip r:embed="rId2"/>
          <a:stretch>
            <a:fillRect/>
          </a:stretch>
        </p:blipFill>
        <p:spPr>
          <a:xfrm>
            <a:off x="487907" y="1752600"/>
            <a:ext cx="8300621" cy="4191000"/>
          </a:xfrm>
          <a:prstGeom prst="rect">
            <a:avLst/>
          </a:prstGeom>
        </p:spPr>
      </p:pic>
    </p:spTree>
    <p:extLst>
      <p:ext uri="{BB962C8B-B14F-4D97-AF65-F5344CB8AC3E}">
        <p14:creationId xmlns:p14="http://schemas.microsoft.com/office/powerpoint/2010/main" val="28757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Formatting Figures</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3" name="Picture 2"/>
          <p:cNvPicPr>
            <a:picLocks noChangeAspect="1"/>
          </p:cNvPicPr>
          <p:nvPr/>
        </p:nvPicPr>
        <p:blipFill>
          <a:blip r:embed="rId2"/>
          <a:stretch>
            <a:fillRect/>
          </a:stretch>
        </p:blipFill>
        <p:spPr>
          <a:xfrm>
            <a:off x="1066800" y="1524000"/>
            <a:ext cx="7177709" cy="4648200"/>
          </a:xfrm>
          <a:prstGeom prst="rect">
            <a:avLst/>
          </a:prstGeom>
        </p:spPr>
      </p:pic>
    </p:spTree>
    <p:extLst>
      <p:ext uri="{BB962C8B-B14F-4D97-AF65-F5344CB8AC3E}">
        <p14:creationId xmlns:p14="http://schemas.microsoft.com/office/powerpoint/2010/main" val="349423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38" y="344334"/>
            <a:ext cx="8229600" cy="944562"/>
          </a:xfrm>
        </p:spPr>
        <p:txBody>
          <a:bodyPr>
            <a:normAutofit/>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Citations and References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8" name="Picture 9" descr="MCj0434667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981200"/>
            <a:ext cx="320040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MCj023919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4876800"/>
            <a:ext cx="1874838"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1"/>
          <p:cNvSpPr txBox="1">
            <a:spLocks noChangeArrowheads="1"/>
          </p:cNvSpPr>
          <p:nvPr/>
        </p:nvSpPr>
        <p:spPr bwMode="auto">
          <a:xfrm>
            <a:off x="6333225" y="2514600"/>
            <a:ext cx="2432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dirty="0">
                <a:latin typeface="Arial" panose="020B0604020202020204" pitchFamily="34" charset="0"/>
              </a:rPr>
              <a:t>One of my parents always said, “Don’t wet your bed” (Mom, 1990).</a:t>
            </a:r>
          </a:p>
        </p:txBody>
      </p:sp>
      <p:sp>
        <p:nvSpPr>
          <p:cNvPr id="15" name="Rectangle 3"/>
          <p:cNvSpPr txBox="1">
            <a:spLocks noChangeArrowheads="1"/>
          </p:cNvSpPr>
          <p:nvPr/>
        </p:nvSpPr>
        <p:spPr>
          <a:xfrm>
            <a:off x="457200" y="1752600"/>
            <a:ext cx="4953000" cy="434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None/>
              <a:defRPr/>
            </a:pPr>
            <a:r>
              <a:rPr lang="en-US" sz="2400" dirty="0" smtClean="0">
                <a:latin typeface="Arial" charset="0"/>
              </a:rPr>
              <a:t>Many students plagiarize unintentionally. Whenever you </a:t>
            </a:r>
            <a:r>
              <a:rPr lang="en-US" sz="2400" b="1" dirty="0" smtClean="0">
                <a:solidFill>
                  <a:srgbClr val="C00000"/>
                </a:solidFill>
                <a:latin typeface="Arial" charset="0"/>
              </a:rPr>
              <a:t>summarize</a:t>
            </a:r>
            <a:r>
              <a:rPr lang="en-US" sz="2400" dirty="0" smtClean="0">
                <a:latin typeface="Arial" charset="0"/>
              </a:rPr>
              <a:t>, </a:t>
            </a:r>
            <a:r>
              <a:rPr lang="en-US" sz="2400" b="1" dirty="0" smtClean="0">
                <a:solidFill>
                  <a:srgbClr val="C00000"/>
                </a:solidFill>
                <a:latin typeface="Arial" charset="0"/>
              </a:rPr>
              <a:t>paraphrase</a:t>
            </a:r>
            <a:r>
              <a:rPr lang="en-US" sz="2400" dirty="0" smtClean="0">
                <a:latin typeface="Arial" charset="0"/>
              </a:rPr>
              <a:t> or </a:t>
            </a:r>
            <a:r>
              <a:rPr lang="en-US" sz="2400" b="1" dirty="0" smtClean="0">
                <a:solidFill>
                  <a:srgbClr val="C00000"/>
                </a:solidFill>
                <a:latin typeface="Arial" charset="0"/>
              </a:rPr>
              <a:t>quote</a:t>
            </a:r>
            <a:r>
              <a:rPr lang="en-US" sz="2400" dirty="0" smtClean="0">
                <a:latin typeface="Arial" charset="0"/>
              </a:rPr>
              <a:t> another author's material you must properly credit your source.</a:t>
            </a:r>
          </a:p>
          <a:p>
            <a:pPr>
              <a:buFont typeface="Wingdings" panose="05000000000000000000" pitchFamily="2" charset="2"/>
              <a:buNone/>
              <a:defRPr/>
            </a:pPr>
            <a:endParaRPr lang="en-US" sz="2400" dirty="0" smtClean="0">
              <a:latin typeface="Arial" charset="0"/>
            </a:endParaRPr>
          </a:p>
          <a:p>
            <a:pPr>
              <a:buFont typeface="Wingdings" panose="05000000000000000000" pitchFamily="2" charset="2"/>
              <a:buNone/>
              <a:defRPr/>
            </a:pPr>
            <a:r>
              <a:rPr lang="en-US" sz="2400" dirty="0" smtClean="0">
                <a:latin typeface="Arial" charset="0"/>
              </a:rPr>
              <a:t>If you are using another person’s idea, you should also cite source!</a:t>
            </a:r>
          </a:p>
          <a:p>
            <a:pPr>
              <a:defRPr/>
            </a:pPr>
            <a:endParaRPr lang="en-US" sz="2400" dirty="0" smtClean="0"/>
          </a:p>
        </p:txBody>
      </p:sp>
    </p:spTree>
    <p:extLst>
      <p:ext uri="{BB962C8B-B14F-4D97-AF65-F5344CB8AC3E}">
        <p14:creationId xmlns:p14="http://schemas.microsoft.com/office/powerpoint/2010/main" val="58643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1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checkerboard(across)">
                                      <p:cBhvr>
                                        <p:cTn id="11" dur="500"/>
                                        <p:tgtEl>
                                          <p:spTgt spid="1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5">
                                            <p:txEl>
                                              <p:pRg st="2" end="2"/>
                                            </p:txEl>
                                          </p:spTgt>
                                        </p:tgtEl>
                                        <p:attrNameLst>
                                          <p:attrName>style.visibility</p:attrName>
                                        </p:attrNameLst>
                                      </p:cBhvr>
                                      <p:to>
                                        <p:strVal val="visible"/>
                                      </p:to>
                                    </p:set>
                                    <p:animEffect transition="in" filter="checkerboard(across)">
                                      <p:cBhvr>
                                        <p:cTn id="16"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4" descr="MCj0412396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28600"/>
            <a:ext cx="2362200"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title" idx="4294967295"/>
          </p:nvPr>
        </p:nvSpPr>
        <p:spPr>
          <a:xfrm>
            <a:off x="0" y="533400"/>
            <a:ext cx="8229600" cy="1143000"/>
          </a:xfrm>
        </p:spPr>
        <p:txBody>
          <a:bodyPr>
            <a:normAutofit/>
          </a:bodyPr>
          <a:lstStyle/>
          <a:p>
            <a:pPr algn="l" eaLnBrk="1" hangingPunct="1">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Why Should I Cite?</a:t>
            </a:r>
          </a:p>
        </p:txBody>
      </p:sp>
      <p:sp>
        <p:nvSpPr>
          <p:cNvPr id="11267" name="Rectangle 3"/>
          <p:cNvSpPr>
            <a:spLocks noGrp="1" noChangeArrowheads="1"/>
          </p:cNvSpPr>
          <p:nvPr>
            <p:ph type="body" idx="4294967295"/>
          </p:nvPr>
        </p:nvSpPr>
        <p:spPr>
          <a:xfrm>
            <a:off x="228600" y="1981200"/>
            <a:ext cx="8229600" cy="4525963"/>
          </a:xfrm>
        </p:spPr>
        <p:txBody>
          <a:bodyPr/>
          <a:lstStyle/>
          <a:p>
            <a:pPr marL="609600" indent="-609600">
              <a:lnSpc>
                <a:spcPct val="80000"/>
              </a:lnSpc>
              <a:buFont typeface="Wingdings" panose="05000000000000000000" pitchFamily="2" charset="2"/>
              <a:buNone/>
              <a:defRPr/>
            </a:pPr>
            <a:r>
              <a:rPr lang="en-US" sz="2400" dirty="0" smtClean="0">
                <a:latin typeface="Arial" charset="0"/>
              </a:rPr>
              <a:t>1. 	Citing identifies sources used in a research paper or project</a:t>
            </a:r>
          </a:p>
          <a:p>
            <a:pPr marL="609600" indent="-609600">
              <a:lnSpc>
                <a:spcPct val="80000"/>
              </a:lnSpc>
              <a:defRPr/>
            </a:pPr>
            <a:endParaRPr lang="en-US" sz="2400" dirty="0" smtClean="0">
              <a:latin typeface="Arial" charset="0"/>
            </a:endParaRPr>
          </a:p>
          <a:p>
            <a:pPr marL="609600" indent="-609600">
              <a:lnSpc>
                <a:spcPct val="80000"/>
              </a:lnSpc>
              <a:buFont typeface="Wingdings" panose="05000000000000000000" pitchFamily="2" charset="2"/>
              <a:buNone/>
              <a:defRPr/>
            </a:pPr>
            <a:r>
              <a:rPr lang="en-US" sz="2400" dirty="0" smtClean="0">
                <a:latin typeface="Arial" charset="0"/>
              </a:rPr>
              <a:t>2. 	It gives credit to those researchers, authors, and writers whose words or ideas you borrow, acknowledging their role in shaping your research. </a:t>
            </a:r>
          </a:p>
          <a:p>
            <a:pPr marL="609600" indent="-609600">
              <a:lnSpc>
                <a:spcPct val="80000"/>
              </a:lnSpc>
              <a:buFont typeface="Wingdings" panose="05000000000000000000" pitchFamily="2" charset="2"/>
              <a:buNone/>
              <a:defRPr/>
            </a:pPr>
            <a:endParaRPr lang="en-US" sz="2400" dirty="0" smtClean="0">
              <a:latin typeface="Arial" charset="0"/>
            </a:endParaRPr>
          </a:p>
          <a:p>
            <a:pPr marL="609600" indent="-609600">
              <a:lnSpc>
                <a:spcPct val="80000"/>
              </a:lnSpc>
              <a:buFont typeface="Wingdings" panose="05000000000000000000" pitchFamily="2" charset="2"/>
              <a:buNone/>
              <a:defRPr/>
            </a:pPr>
            <a:r>
              <a:rPr lang="en-US" sz="2400" dirty="0" smtClean="0">
                <a:latin typeface="Arial" charset="0"/>
              </a:rPr>
              <a:t>3. 	It allows others to follow-up on or retrieve this material</a:t>
            </a:r>
          </a:p>
          <a:p>
            <a:pPr marL="609600" indent="-609600">
              <a:lnSpc>
                <a:spcPct val="80000"/>
              </a:lnSpc>
              <a:buFont typeface="Wingdings" panose="05000000000000000000" pitchFamily="2" charset="2"/>
              <a:buNone/>
              <a:defRPr/>
            </a:pPr>
            <a:r>
              <a:rPr lang="en-US" sz="2400" dirty="0" smtClean="0">
                <a:latin typeface="Arial" charset="0"/>
              </a:rPr>
              <a:t> </a:t>
            </a:r>
          </a:p>
          <a:p>
            <a:pPr marL="609600" indent="-609600">
              <a:lnSpc>
                <a:spcPct val="80000"/>
              </a:lnSpc>
              <a:buFont typeface="Wingdings" panose="05000000000000000000" pitchFamily="2" charset="2"/>
              <a:buNone/>
              <a:defRPr/>
            </a:pPr>
            <a:r>
              <a:rPr lang="en-US" sz="2400" dirty="0" smtClean="0">
                <a:latin typeface="Arial" charset="0"/>
              </a:rPr>
              <a:t>4. 	To avoid charges of </a:t>
            </a:r>
            <a:r>
              <a:rPr lang="en-US" sz="2400" b="1" dirty="0" smtClean="0">
                <a:solidFill>
                  <a:srgbClr val="FFFF00"/>
                </a:solidFill>
                <a:latin typeface="Arial" charset="0"/>
              </a:rPr>
              <a:t>plagiarism</a:t>
            </a:r>
          </a:p>
          <a:p>
            <a:pPr marL="609600" indent="-609600">
              <a:lnSpc>
                <a:spcPct val="80000"/>
              </a:lnSpc>
              <a:buFont typeface="Wingdings" panose="05000000000000000000" pitchFamily="2" charset="2"/>
              <a:buNone/>
              <a:defRPr/>
            </a:pPr>
            <a:endParaRPr lang="en-US" sz="2400" dirty="0" smtClean="0">
              <a:latin typeface="Arial" charset="0"/>
            </a:endParaRPr>
          </a:p>
          <a:p>
            <a:pPr marL="609600" indent="-609600">
              <a:lnSpc>
                <a:spcPct val="80000"/>
              </a:lnSpc>
              <a:buFont typeface="Wingdings" panose="05000000000000000000" pitchFamily="2" charset="2"/>
              <a:buNone/>
              <a:defRPr/>
            </a:pPr>
            <a:r>
              <a:rPr lang="en-US" sz="2400" dirty="0" smtClean="0">
                <a:latin typeface="Arial" charset="0"/>
              </a:rPr>
              <a:t>		</a:t>
            </a:r>
            <a:endParaRPr lang="en-US" sz="2800" dirty="0" smtClean="0"/>
          </a:p>
          <a:p>
            <a:pPr marL="609600" indent="-609600" eaLnBrk="1" hangingPunct="1">
              <a:lnSpc>
                <a:spcPct val="80000"/>
              </a:lnSpc>
              <a:defRPr/>
            </a:pPr>
            <a:endParaRPr lang="en-US" sz="2800" dirty="0" smtClean="0"/>
          </a:p>
        </p:txBody>
      </p:sp>
    </p:spTree>
    <p:extLst>
      <p:ext uri="{BB962C8B-B14F-4D97-AF65-F5344CB8AC3E}">
        <p14:creationId xmlns:p14="http://schemas.microsoft.com/office/powerpoint/2010/main" val="23442120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fade">
                                      <p:cBhvr>
                                        <p:cTn id="12" dur="1000"/>
                                        <p:tgtEl>
                                          <p:spTgt spid="112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Effect transition="in" filter="fade">
                                      <p:cBhvr>
                                        <p:cTn id="17" dur="1000"/>
                                        <p:tgtEl>
                                          <p:spTgt spid="1126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5" end="5"/>
                                            </p:txEl>
                                          </p:spTgt>
                                        </p:tgtEl>
                                        <p:attrNameLst>
                                          <p:attrName>style.visibility</p:attrName>
                                        </p:attrNameLst>
                                      </p:cBhvr>
                                      <p:to>
                                        <p:strVal val="visible"/>
                                      </p:to>
                                    </p:set>
                                    <p:animEffect transition="in" filter="fade">
                                      <p:cBhvr>
                                        <p:cTn id="22" dur="1000"/>
                                        <p:tgtEl>
                                          <p:spTgt spid="11267">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6" end="6"/>
                                            </p:txEl>
                                          </p:spTgt>
                                        </p:tgtEl>
                                        <p:attrNameLst>
                                          <p:attrName>style.visibility</p:attrName>
                                        </p:attrNameLst>
                                      </p:cBhvr>
                                      <p:to>
                                        <p:strVal val="visible"/>
                                      </p:to>
                                    </p:set>
                                    <p:animEffect transition="in" filter="fade">
                                      <p:cBhvr>
                                        <p:cTn id="27" dur="1000"/>
                                        <p:tgtEl>
                                          <p:spTgt spid="1126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7">
                                            <p:txEl>
                                              <p:pRg st="8" end="8"/>
                                            </p:txEl>
                                          </p:spTgt>
                                        </p:tgtEl>
                                        <p:attrNameLst>
                                          <p:attrName>style.visibility</p:attrName>
                                        </p:attrNameLst>
                                      </p:cBhvr>
                                      <p:to>
                                        <p:strVal val="visible"/>
                                      </p:to>
                                    </p:set>
                                    <p:animEffect transition="in" filter="fade">
                                      <p:cBhvr>
                                        <p:cTn id="32" dur="1000"/>
                                        <p:tgtEl>
                                          <p:spTgt spid="112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normAutofit/>
          </a:bodyPr>
          <a:lstStyle/>
          <a:p>
            <a:r>
              <a:rPr lang="en-US" alt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is Plagiarism?</a:t>
            </a:r>
          </a:p>
        </p:txBody>
      </p:sp>
      <p:sp>
        <p:nvSpPr>
          <p:cNvPr id="81923" name="Rectangle 3"/>
          <p:cNvSpPr>
            <a:spLocks noGrp="1" noChangeArrowheads="1"/>
          </p:cNvSpPr>
          <p:nvPr>
            <p:ph type="body" idx="1"/>
          </p:nvPr>
        </p:nvSpPr>
        <p:spPr>
          <a:xfrm>
            <a:off x="457200" y="1417638"/>
            <a:ext cx="8610600" cy="4906962"/>
          </a:xfrm>
        </p:spPr>
        <p:txBody>
          <a:bodyPr>
            <a:normAutofit fontScale="92500" lnSpcReduction="10000"/>
          </a:bodyPr>
          <a:lstStyle/>
          <a:p>
            <a:pPr>
              <a:lnSpc>
                <a:spcPct val="80000"/>
              </a:lnSpc>
              <a:buFont typeface="Wingdings" panose="05000000000000000000" pitchFamily="2" charset="2"/>
              <a:buNone/>
              <a:defRPr/>
            </a:pPr>
            <a:r>
              <a:rPr lang="en-US" b="1" dirty="0" smtClean="0">
                <a:solidFill>
                  <a:schemeClr val="folHlink"/>
                </a:solidFill>
                <a:latin typeface="Arial" charset="0"/>
              </a:rPr>
              <a:t>Plagiarism</a:t>
            </a:r>
            <a:r>
              <a:rPr lang="en-US" dirty="0" smtClean="0">
                <a:solidFill>
                  <a:schemeClr val="folHlink"/>
                </a:solidFill>
                <a:latin typeface="Arial" charset="0"/>
              </a:rPr>
              <a:t> </a:t>
            </a:r>
            <a:r>
              <a:rPr lang="en-US" dirty="0" smtClean="0">
                <a:latin typeface="Arial" charset="0"/>
              </a:rPr>
              <a:t>is:</a:t>
            </a:r>
          </a:p>
          <a:p>
            <a:pPr>
              <a:lnSpc>
                <a:spcPct val="80000"/>
              </a:lnSpc>
              <a:buFont typeface="Wingdings" panose="05000000000000000000" pitchFamily="2" charset="2"/>
              <a:buNone/>
              <a:defRPr/>
            </a:pPr>
            <a:endParaRPr lang="en-US" dirty="0" smtClean="0">
              <a:latin typeface="Arial" charset="0"/>
            </a:endParaRPr>
          </a:p>
          <a:p>
            <a:pPr>
              <a:lnSpc>
                <a:spcPct val="80000"/>
              </a:lnSpc>
              <a:defRPr/>
            </a:pPr>
            <a:r>
              <a:rPr lang="en-US" sz="2800" dirty="0" smtClean="0">
                <a:latin typeface="Arial" charset="0"/>
              </a:rPr>
              <a:t>The unacknowledged use or appropriation of another person’s words or ideas</a:t>
            </a:r>
          </a:p>
          <a:p>
            <a:pPr>
              <a:lnSpc>
                <a:spcPct val="80000"/>
              </a:lnSpc>
              <a:defRPr/>
            </a:pPr>
            <a:r>
              <a:rPr lang="en-US" sz="2800" dirty="0" smtClean="0">
                <a:latin typeface="Arial" charset="0"/>
              </a:rPr>
              <a:t>A form of cheating or stealing</a:t>
            </a:r>
            <a:endParaRPr lang="en-US" sz="2800" dirty="0" smtClean="0">
              <a:effectLst/>
              <a:latin typeface="Arial" charset="0"/>
            </a:endParaRPr>
          </a:p>
          <a:p>
            <a:pPr>
              <a:lnSpc>
                <a:spcPct val="80000"/>
              </a:lnSpc>
              <a:defRPr/>
            </a:pPr>
            <a:r>
              <a:rPr lang="en-US" sz="2800" dirty="0" smtClean="0">
                <a:effectLst/>
                <a:latin typeface="Arial" charset="0"/>
              </a:rPr>
              <a:t>A serious academic offense</a:t>
            </a:r>
          </a:p>
          <a:p>
            <a:pPr>
              <a:lnSpc>
                <a:spcPct val="80000"/>
              </a:lnSpc>
              <a:buFont typeface="Wingdings" panose="05000000000000000000" pitchFamily="2" charset="2"/>
              <a:buNone/>
              <a:defRPr/>
            </a:pPr>
            <a:endParaRPr lang="en-US" sz="2400" dirty="0" smtClean="0">
              <a:latin typeface="Arial" charset="0"/>
            </a:endParaRPr>
          </a:p>
          <a:p>
            <a:pPr algn="just">
              <a:lnSpc>
                <a:spcPct val="80000"/>
              </a:lnSpc>
              <a:buFont typeface="Wingdings" panose="05000000000000000000" pitchFamily="2" charset="2"/>
              <a:buNone/>
              <a:defRPr/>
            </a:pPr>
            <a:r>
              <a:rPr lang="en-US" sz="2800" dirty="0" smtClean="0">
                <a:latin typeface="Arial" charset="0"/>
              </a:rPr>
              <a:t>When you borrow words or ideas from sources to support your argument or research you must give proper credit. By crediting your sources, you avoid plagiarism. If you do not cite a source--intentionally or unintentionally--you are guilty of plagiarism.  </a:t>
            </a:r>
          </a:p>
          <a:p>
            <a:pPr>
              <a:lnSpc>
                <a:spcPct val="80000"/>
              </a:lnSpc>
              <a:buFont typeface="Wingdings" panose="05000000000000000000" pitchFamily="2" charset="2"/>
              <a:buNone/>
              <a:defRPr/>
            </a:pPr>
            <a:r>
              <a:rPr lang="en-US" sz="2400" dirty="0" smtClean="0">
                <a:latin typeface="Arial" charset="0"/>
              </a:rPr>
              <a:t>		</a:t>
            </a:r>
          </a:p>
          <a:p>
            <a:pPr>
              <a:lnSpc>
                <a:spcPct val="80000"/>
              </a:lnSpc>
              <a:buFont typeface="Wingdings" panose="05000000000000000000" pitchFamily="2" charset="2"/>
              <a:buNone/>
              <a:defRPr/>
            </a:pPr>
            <a:r>
              <a:rPr lang="en-US" sz="2000" dirty="0" smtClean="0">
                <a:solidFill>
                  <a:schemeClr val="folHlink"/>
                </a:solidFill>
                <a:latin typeface="Arial" charset="0"/>
              </a:rPr>
              <a:t>		</a:t>
            </a:r>
            <a:endParaRPr lang="en-US" sz="2000" dirty="0" smtClean="0">
              <a:latin typeface="Arial" charset="0"/>
            </a:endParaRPr>
          </a:p>
          <a:p>
            <a:pPr>
              <a:lnSpc>
                <a:spcPct val="80000"/>
              </a:lnSpc>
              <a:buFont typeface="Wingdings" panose="05000000000000000000" pitchFamily="2" charset="2"/>
              <a:buNone/>
              <a:defRPr/>
            </a:pPr>
            <a:endParaRPr lang="en-US" sz="2000" dirty="0" smtClean="0">
              <a:effectLst/>
            </a:endParaRPr>
          </a:p>
        </p:txBody>
      </p:sp>
    </p:spTree>
    <p:extLst>
      <p:ext uri="{BB962C8B-B14F-4D97-AF65-F5344CB8AC3E}">
        <p14:creationId xmlns:p14="http://schemas.microsoft.com/office/powerpoint/2010/main" val="2490021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457200" y="152400"/>
            <a:ext cx="8229600" cy="1143000"/>
          </a:xfrm>
        </p:spPr>
        <p:txBody>
          <a:bodyPr>
            <a:normAutofit/>
          </a:bodyPr>
          <a:lstStyle/>
          <a:p>
            <a:pPr>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How Do I Cite?</a:t>
            </a:r>
          </a:p>
        </p:txBody>
      </p:sp>
      <p:sp>
        <p:nvSpPr>
          <p:cNvPr id="17413" name="Rectangle 5"/>
          <p:cNvSpPr>
            <a:spLocks noGrp="1" noChangeArrowheads="1"/>
          </p:cNvSpPr>
          <p:nvPr>
            <p:ph type="body" idx="1"/>
          </p:nvPr>
        </p:nvSpPr>
        <p:spPr>
          <a:xfrm>
            <a:off x="457200" y="1447800"/>
            <a:ext cx="8229600" cy="4419600"/>
          </a:xfrm>
        </p:spPr>
        <p:txBody>
          <a:bodyPr>
            <a:normAutofit lnSpcReduction="10000"/>
          </a:bodyPr>
          <a:lstStyle/>
          <a:p>
            <a:pPr eaLnBrk="1" hangingPunct="1">
              <a:lnSpc>
                <a:spcPct val="80000"/>
              </a:lnSpc>
              <a:buFont typeface="Wingdings" panose="05000000000000000000" pitchFamily="2" charset="2"/>
              <a:buNone/>
              <a:defRPr/>
            </a:pPr>
            <a:r>
              <a:rPr lang="en-US" sz="2800" dirty="0" smtClean="0">
                <a:latin typeface="Arial" charset="0"/>
              </a:rPr>
              <a:t>There are </a:t>
            </a:r>
            <a:r>
              <a:rPr lang="en-US" sz="2800" dirty="0" smtClean="0">
                <a:solidFill>
                  <a:srgbClr val="C00000"/>
                </a:solidFill>
                <a:latin typeface="Arial" charset="0"/>
              </a:rPr>
              <a:t>two parts </a:t>
            </a:r>
            <a:r>
              <a:rPr lang="en-US" sz="2800" dirty="0" smtClean="0">
                <a:latin typeface="Arial" charset="0"/>
              </a:rPr>
              <a:t>to citing according to APA style:</a:t>
            </a:r>
          </a:p>
          <a:p>
            <a:pPr eaLnBrk="1" hangingPunct="1">
              <a:lnSpc>
                <a:spcPct val="80000"/>
              </a:lnSpc>
              <a:buFont typeface="Wingdings" panose="05000000000000000000" pitchFamily="2" charset="2"/>
              <a:buNone/>
              <a:defRPr/>
            </a:pPr>
            <a:endParaRPr lang="en-US" sz="2800" dirty="0" smtClean="0">
              <a:latin typeface="Arial" charset="0"/>
            </a:endParaRPr>
          </a:p>
          <a:p>
            <a:pPr eaLnBrk="1" hangingPunct="1">
              <a:lnSpc>
                <a:spcPct val="80000"/>
              </a:lnSpc>
              <a:buFont typeface="Wingdings" panose="05000000000000000000" pitchFamily="2" charset="2"/>
              <a:buNone/>
              <a:defRPr/>
            </a:pPr>
            <a:r>
              <a:rPr lang="en-US" sz="2400" dirty="0" smtClean="0">
                <a:latin typeface="Arial" charset="0"/>
              </a:rPr>
              <a:t>1.</a:t>
            </a:r>
            <a:r>
              <a:rPr lang="en-US" sz="2400" dirty="0" smtClean="0">
                <a:solidFill>
                  <a:srgbClr val="FFFF00"/>
                </a:solidFill>
                <a:latin typeface="Arial" charset="0"/>
              </a:rPr>
              <a:t> </a:t>
            </a:r>
            <a:r>
              <a:rPr lang="en-US" sz="2400" b="1" dirty="0" smtClean="0">
                <a:solidFill>
                  <a:srgbClr val="C00000"/>
                </a:solidFill>
                <a:latin typeface="Arial" charset="0"/>
              </a:rPr>
              <a:t>In-text citations </a:t>
            </a:r>
            <a:r>
              <a:rPr lang="en-US" sz="2400" dirty="0" smtClean="0">
                <a:latin typeface="Arial" charset="0"/>
              </a:rPr>
              <a:t>(often in parentheses) within the body of your essay or paper  </a:t>
            </a:r>
          </a:p>
          <a:p>
            <a:pPr eaLnBrk="1" hangingPunct="1">
              <a:lnSpc>
                <a:spcPct val="80000"/>
              </a:lnSpc>
              <a:buFont typeface="Wingdings" panose="05000000000000000000" pitchFamily="2" charset="2"/>
              <a:buNone/>
              <a:defRPr/>
            </a:pPr>
            <a:endParaRPr lang="en-US" sz="2400" dirty="0" smtClean="0">
              <a:latin typeface="Arial" charset="0"/>
            </a:endParaRPr>
          </a:p>
          <a:p>
            <a:pPr eaLnBrk="1" hangingPunct="1">
              <a:lnSpc>
                <a:spcPct val="80000"/>
              </a:lnSpc>
              <a:buFont typeface="Wingdings" panose="05000000000000000000" pitchFamily="2" charset="2"/>
              <a:buNone/>
              <a:defRPr/>
            </a:pPr>
            <a:r>
              <a:rPr lang="en-US" sz="2400" dirty="0" smtClean="0">
                <a:latin typeface="Arial" charset="0"/>
              </a:rPr>
              <a:t>2. List of full citations in the </a:t>
            </a:r>
            <a:r>
              <a:rPr lang="en-US" sz="2400" b="1" dirty="0" smtClean="0">
                <a:solidFill>
                  <a:srgbClr val="C00000"/>
                </a:solidFill>
                <a:latin typeface="Arial" charset="0"/>
              </a:rPr>
              <a:t>References</a:t>
            </a:r>
            <a:r>
              <a:rPr lang="en-US" sz="2400" dirty="0" smtClean="0">
                <a:solidFill>
                  <a:srgbClr val="C00000"/>
                </a:solidFill>
                <a:latin typeface="Arial" charset="0"/>
              </a:rPr>
              <a:t> </a:t>
            </a:r>
            <a:r>
              <a:rPr lang="en-US" sz="2400" dirty="0" smtClean="0">
                <a:latin typeface="Arial" charset="0"/>
              </a:rPr>
              <a:t>page at the end of your paper</a:t>
            </a:r>
          </a:p>
          <a:p>
            <a:pPr eaLnBrk="1" hangingPunct="1">
              <a:lnSpc>
                <a:spcPct val="80000"/>
              </a:lnSpc>
              <a:buFont typeface="Wingdings" panose="05000000000000000000" pitchFamily="2" charset="2"/>
              <a:buNone/>
              <a:defRPr/>
            </a:pPr>
            <a:endParaRPr lang="en-US" sz="2400" dirty="0" smtClean="0">
              <a:latin typeface="Arial" charset="0"/>
            </a:endParaRPr>
          </a:p>
          <a:p>
            <a:pPr eaLnBrk="1" hangingPunct="1">
              <a:lnSpc>
                <a:spcPct val="80000"/>
              </a:lnSpc>
              <a:buFont typeface="Wingdings" panose="05000000000000000000" pitchFamily="2" charset="2"/>
              <a:buNone/>
              <a:defRPr/>
            </a:pPr>
            <a:r>
              <a:rPr lang="en-US" sz="2400" dirty="0" smtClean="0">
                <a:latin typeface="Arial" charset="0"/>
              </a:rPr>
              <a:t>Note:</a:t>
            </a:r>
          </a:p>
          <a:p>
            <a:pPr eaLnBrk="1" hangingPunct="1">
              <a:lnSpc>
                <a:spcPct val="80000"/>
              </a:lnSpc>
              <a:buFont typeface="Wingdings" panose="05000000000000000000" pitchFamily="2" charset="2"/>
              <a:buNone/>
              <a:defRPr/>
            </a:pPr>
            <a:r>
              <a:rPr lang="en-US" sz="2400" dirty="0" smtClean="0">
                <a:latin typeface="Arial" charset="0"/>
              </a:rPr>
              <a:t>	 Sources cited in the text must appear in the References 	page. </a:t>
            </a:r>
          </a:p>
          <a:p>
            <a:pPr eaLnBrk="1" hangingPunct="1">
              <a:lnSpc>
                <a:spcPct val="80000"/>
              </a:lnSpc>
              <a:buFont typeface="Wingdings" panose="05000000000000000000" pitchFamily="2" charset="2"/>
              <a:buNone/>
              <a:defRPr/>
            </a:pPr>
            <a:r>
              <a:rPr lang="en-US" sz="2400" dirty="0" smtClean="0">
                <a:latin typeface="Arial" charset="0"/>
              </a:rPr>
              <a:t>	 Conversely, each entry in the References page must</a:t>
            </a:r>
            <a:r>
              <a:rPr lang="en-US" sz="2400" b="1" dirty="0" smtClean="0">
                <a:latin typeface="Arial" charset="0"/>
              </a:rPr>
              <a:t> </a:t>
            </a:r>
            <a:r>
              <a:rPr lang="en-US" sz="2400" dirty="0" smtClean="0">
                <a:latin typeface="Arial" charset="0"/>
              </a:rPr>
              <a:t>be 	cited in the text. </a:t>
            </a:r>
          </a:p>
          <a:p>
            <a:pPr eaLnBrk="1" hangingPunct="1">
              <a:lnSpc>
                <a:spcPct val="80000"/>
              </a:lnSpc>
              <a:buFont typeface="Wingdings" panose="05000000000000000000" pitchFamily="2" charset="2"/>
              <a:buNone/>
              <a:defRPr/>
            </a:pPr>
            <a:endParaRPr lang="en-US" sz="2400" dirty="0" smtClean="0">
              <a:latin typeface="Arial" charset="0"/>
            </a:endParaRPr>
          </a:p>
        </p:txBody>
      </p:sp>
    </p:spTree>
    <p:extLst>
      <p:ext uri="{BB962C8B-B14F-4D97-AF65-F5344CB8AC3E}">
        <p14:creationId xmlns:p14="http://schemas.microsoft.com/office/powerpoint/2010/main" val="4050530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7413">
                                            <p:txEl>
                                              <p:pRg st="2" end="2"/>
                                            </p:txEl>
                                          </p:spTgt>
                                        </p:tgtEl>
                                        <p:attrNameLst>
                                          <p:attrName>style.visibility</p:attrName>
                                        </p:attrNameLst>
                                      </p:cBhvr>
                                      <p:to>
                                        <p:strVal val="visible"/>
                                      </p:to>
                                    </p:set>
                                    <p:animEffect transition="in" filter="diamond(in)">
                                      <p:cBhvr>
                                        <p:cTn id="7" dur="2000"/>
                                        <p:tgtEl>
                                          <p:spTgt spid="1741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7413">
                                            <p:txEl>
                                              <p:pRg st="4" end="4"/>
                                            </p:txEl>
                                          </p:spTgt>
                                        </p:tgtEl>
                                        <p:attrNameLst>
                                          <p:attrName>style.visibility</p:attrName>
                                        </p:attrNameLst>
                                      </p:cBhvr>
                                      <p:to>
                                        <p:strVal val="visible"/>
                                      </p:to>
                                    </p:set>
                                    <p:animEffect transition="in" filter="diamond(in)">
                                      <p:cBhvr>
                                        <p:cTn id="12" dur="2000"/>
                                        <p:tgtEl>
                                          <p:spTgt spid="1741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7413">
                                            <p:txEl>
                                              <p:pRg st="6" end="6"/>
                                            </p:txEl>
                                          </p:spTgt>
                                        </p:tgtEl>
                                        <p:attrNameLst>
                                          <p:attrName>style.visibility</p:attrName>
                                        </p:attrNameLst>
                                      </p:cBhvr>
                                      <p:to>
                                        <p:strVal val="visible"/>
                                      </p:to>
                                    </p:set>
                                    <p:animEffect transition="in" filter="diamond(in)">
                                      <p:cBhvr>
                                        <p:cTn id="17" dur="2000"/>
                                        <p:tgtEl>
                                          <p:spTgt spid="17413">
                                            <p:txEl>
                                              <p:pRg st="6" end="6"/>
                                            </p:txEl>
                                          </p:spTgt>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17413">
                                            <p:txEl>
                                              <p:pRg st="7" end="7"/>
                                            </p:txEl>
                                          </p:spTgt>
                                        </p:tgtEl>
                                        <p:attrNameLst>
                                          <p:attrName>style.visibility</p:attrName>
                                        </p:attrNameLst>
                                      </p:cBhvr>
                                      <p:to>
                                        <p:strVal val="visible"/>
                                      </p:to>
                                    </p:set>
                                    <p:animEffect transition="in" filter="diamond(in)">
                                      <p:cBhvr>
                                        <p:cTn id="20" dur="2000"/>
                                        <p:tgtEl>
                                          <p:spTgt spid="17413">
                                            <p:txEl>
                                              <p:pRg st="7" end="7"/>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17413">
                                            <p:txEl>
                                              <p:pRg st="8" end="8"/>
                                            </p:txEl>
                                          </p:spTgt>
                                        </p:tgtEl>
                                        <p:attrNameLst>
                                          <p:attrName>style.visibility</p:attrName>
                                        </p:attrNameLst>
                                      </p:cBhvr>
                                      <p:to>
                                        <p:strVal val="visible"/>
                                      </p:to>
                                    </p:set>
                                    <p:animEffect transition="in" filter="diamond(in)">
                                      <p:cBhvr>
                                        <p:cTn id="25" dur="2000"/>
                                        <p:tgtEl>
                                          <p:spTgt spid="174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en-US" sz="4000" smtClean="0">
                <a:latin typeface="Arial" charset="0"/>
              </a:rPr>
              <a:t>APA provides these </a:t>
            </a:r>
            <a:br>
              <a:rPr lang="en-US" sz="4000" smtClean="0">
                <a:latin typeface="Arial" charset="0"/>
              </a:rPr>
            </a:br>
            <a:r>
              <a:rPr lang="en-US" sz="4000" smtClean="0">
                <a:latin typeface="Arial" charset="0"/>
              </a:rPr>
              <a:t>guidelines for citations:</a:t>
            </a:r>
          </a:p>
        </p:txBody>
      </p:sp>
      <p:sp>
        <p:nvSpPr>
          <p:cNvPr id="91139" name="Rectangle 3"/>
          <p:cNvSpPr>
            <a:spLocks noGrp="1" noChangeArrowheads="1"/>
          </p:cNvSpPr>
          <p:nvPr>
            <p:ph type="body" sz="half" idx="1"/>
          </p:nvPr>
        </p:nvSpPr>
        <p:spPr>
          <a:xfrm>
            <a:off x="457200" y="1981200"/>
            <a:ext cx="8229600" cy="4114800"/>
          </a:xfrm>
        </p:spPr>
        <p:txBody>
          <a:bodyPr/>
          <a:lstStyle/>
          <a:p>
            <a:pPr eaLnBrk="1" hangingPunct="1">
              <a:buFont typeface="Wingdings" panose="05000000000000000000" pitchFamily="2" charset="2"/>
              <a:buNone/>
              <a:defRPr/>
            </a:pPr>
            <a:r>
              <a:rPr lang="en-US" sz="2800" b="1" dirty="0" smtClean="0">
                <a:solidFill>
                  <a:srgbClr val="00B050"/>
                </a:solidFill>
                <a:effectLst>
                  <a:outerShdw blurRad="38100" dist="38100" dir="2700000" algn="tl">
                    <a:srgbClr val="000000">
                      <a:alpha val="43137"/>
                    </a:srgbClr>
                  </a:outerShdw>
                </a:effectLst>
                <a:latin typeface="Arial" charset="0"/>
              </a:rPr>
              <a:t>In-text citations:</a:t>
            </a:r>
          </a:p>
          <a:p>
            <a:pPr eaLnBrk="1" hangingPunct="1">
              <a:buFont typeface="Wingdings" panose="05000000000000000000" pitchFamily="2" charset="2"/>
              <a:buNone/>
              <a:defRPr/>
            </a:pPr>
            <a:r>
              <a:rPr lang="en-US" sz="2800" dirty="0" smtClean="0">
                <a:latin typeface="Arial" charset="0"/>
              </a:rPr>
              <a:t>“References . . . are cited in text with an author-date . . . and are listed alphabetically in the reference list” (Publication Manual, 2010).</a:t>
            </a:r>
          </a:p>
          <a:p>
            <a:pPr eaLnBrk="1" hangingPunct="1">
              <a:buFont typeface="Wingdings" panose="05000000000000000000" pitchFamily="2" charset="2"/>
              <a:buNone/>
              <a:defRPr/>
            </a:pPr>
            <a:r>
              <a:rPr lang="en-US" sz="2800" b="1" dirty="0" smtClean="0">
                <a:solidFill>
                  <a:srgbClr val="00B050"/>
                </a:solidFill>
                <a:effectLst>
                  <a:outerShdw blurRad="38100" dist="38100" dir="2700000" algn="tl">
                    <a:srgbClr val="000000">
                      <a:alpha val="43137"/>
                    </a:srgbClr>
                  </a:outerShdw>
                </a:effectLst>
                <a:latin typeface="Arial" charset="0"/>
              </a:rPr>
              <a:t>Reference list citations:</a:t>
            </a:r>
          </a:p>
          <a:p>
            <a:pPr eaLnBrk="1" hangingPunct="1">
              <a:buFont typeface="Wingdings" panose="05000000000000000000" pitchFamily="2" charset="2"/>
              <a:buNone/>
              <a:defRPr/>
            </a:pPr>
            <a:r>
              <a:rPr lang="en-US" sz="2800" dirty="0" smtClean="0">
                <a:latin typeface="Arial" charset="0"/>
              </a:rPr>
              <a:t>“Choose references judiciously . . . [and] reference data must be correct and complete” </a:t>
            </a:r>
            <a:r>
              <a:rPr lang="en-US" sz="2800" i="1" dirty="0" smtClean="0">
                <a:latin typeface="Arial" charset="0"/>
              </a:rPr>
              <a:t>(</a:t>
            </a:r>
            <a:r>
              <a:rPr lang="en-US" sz="2800" dirty="0" smtClean="0">
                <a:latin typeface="Arial" charset="0"/>
              </a:rPr>
              <a:t>Publication Manual, 2009</a:t>
            </a:r>
            <a:r>
              <a:rPr lang="en-US" sz="2800" i="1" dirty="0" smtClean="0">
                <a:latin typeface="Arial" charset="0"/>
              </a:rPr>
              <a:t>).</a:t>
            </a:r>
            <a:r>
              <a:rPr lang="en-US" sz="2800" dirty="0" smtClean="0">
                <a:latin typeface="Arial" charset="0"/>
              </a:rPr>
              <a:t> </a:t>
            </a:r>
          </a:p>
        </p:txBody>
      </p:sp>
      <p:pic>
        <p:nvPicPr>
          <p:cNvPr id="17412" name="Picture 6" descr="waterfall-landscape-wall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17081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5455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plus(in)">
                                      <p:cBhvr>
                                        <p:cTn id="7" dur="2000"/>
                                        <p:tgtEl>
                                          <p:spTgt spid="911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plus(in)">
                                      <p:cBhvr>
                                        <p:cTn id="12" dur="2000"/>
                                        <p:tgtEl>
                                          <p:spTgt spid="911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91139">
                                            <p:txEl>
                                              <p:pRg st="0" end="0"/>
                                            </p:txEl>
                                          </p:spTgt>
                                        </p:tgtEl>
                                        <p:attrNameLst>
                                          <p:attrName>style.visibility</p:attrName>
                                        </p:attrNameLst>
                                      </p:cBhvr>
                                      <p:to>
                                        <p:strVal val="visible"/>
                                      </p:to>
                                    </p:set>
                                    <p:animEffect transition="in" filter="plus(in)">
                                      <p:cBhvr>
                                        <p:cTn id="17" dur="2000"/>
                                        <p:tgtEl>
                                          <p:spTgt spid="9113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3" presetClass="entr" presetSubtype="16" fill="hold" nodeType="clickEffect">
                                  <p:stCondLst>
                                    <p:cond delay="0"/>
                                  </p:stCondLst>
                                  <p:childTnLst>
                                    <p:set>
                                      <p:cBhvr>
                                        <p:cTn id="21" dur="1" fill="hold">
                                          <p:stCondLst>
                                            <p:cond delay="0"/>
                                          </p:stCondLst>
                                        </p:cTn>
                                        <p:tgtEl>
                                          <p:spTgt spid="91139">
                                            <p:txEl>
                                              <p:pRg st="3" end="3"/>
                                            </p:txEl>
                                          </p:spTgt>
                                        </p:tgtEl>
                                        <p:attrNameLst>
                                          <p:attrName>style.visibility</p:attrName>
                                        </p:attrNameLst>
                                      </p:cBhvr>
                                      <p:to>
                                        <p:strVal val="visible"/>
                                      </p:to>
                                    </p:set>
                                    <p:animEffect transition="in" filter="plus(in)">
                                      <p:cBhvr>
                                        <p:cTn id="22" dur="2000"/>
                                        <p:tgtEl>
                                          <p:spTgt spid="911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28600"/>
            <a:ext cx="8229600" cy="1371600"/>
          </a:xfrm>
        </p:spPr>
        <p:txBody>
          <a:bodyPr/>
          <a:lstStyle/>
          <a:p>
            <a:pPr eaLnBrk="1" hangingPunct="1">
              <a:defRPr/>
            </a:pPr>
            <a:r>
              <a:rPr lang="en-US" b="1" dirty="0" smtClean="0">
                <a:effectLst>
                  <a:outerShdw blurRad="38100" dist="38100" dir="2700000" algn="tl">
                    <a:srgbClr val="000000">
                      <a:alpha val="43137"/>
                    </a:srgbClr>
                  </a:outerShdw>
                </a:effectLst>
                <a:latin typeface="Arial" charset="0"/>
              </a:rPr>
              <a:t>In-Text Citations</a:t>
            </a:r>
          </a:p>
        </p:txBody>
      </p:sp>
      <p:sp>
        <p:nvSpPr>
          <p:cNvPr id="19459" name="Rectangle 3"/>
          <p:cNvSpPr>
            <a:spLocks noGrp="1" noChangeArrowheads="1"/>
          </p:cNvSpPr>
          <p:nvPr>
            <p:ph type="body" sz="half" idx="1"/>
          </p:nvPr>
        </p:nvSpPr>
        <p:spPr>
          <a:xfrm>
            <a:off x="152400" y="4038600"/>
            <a:ext cx="6781800" cy="2514600"/>
          </a:xfrm>
        </p:spPr>
        <p:txBody>
          <a:bodyPr/>
          <a:lstStyle/>
          <a:p>
            <a:pPr eaLnBrk="1" hangingPunct="1">
              <a:lnSpc>
                <a:spcPct val="90000"/>
              </a:lnSpc>
              <a:buFont typeface="Wingdings" panose="05000000000000000000" pitchFamily="2" charset="2"/>
              <a:buNone/>
              <a:defRPr/>
            </a:pPr>
            <a:r>
              <a:rPr lang="en-US" sz="2400" smtClean="0">
                <a:latin typeface="Arial" charset="0"/>
              </a:rPr>
              <a:t>Place the parenthetical reference at the end of the sentence before the punctuation mark. </a:t>
            </a:r>
          </a:p>
          <a:p>
            <a:pPr lvl="1" eaLnBrk="1" hangingPunct="1">
              <a:lnSpc>
                <a:spcPct val="90000"/>
              </a:lnSpc>
              <a:defRPr/>
            </a:pPr>
            <a:r>
              <a:rPr lang="en-US" sz="2400" smtClean="0">
                <a:solidFill>
                  <a:schemeClr val="folHlink"/>
                </a:solidFill>
                <a:latin typeface="Arial" charset="0"/>
              </a:rPr>
              <a:t>Bedwetting emissions have been determined to consist mostly of two parts hydrogen to one part oxygen, plus assorted diurnal chemicals (Wasser, 2009).</a:t>
            </a:r>
          </a:p>
          <a:p>
            <a:pPr eaLnBrk="1" hangingPunct="1">
              <a:lnSpc>
                <a:spcPct val="90000"/>
              </a:lnSpc>
              <a:defRPr/>
            </a:pPr>
            <a:endParaRPr lang="en-US" sz="2400" smtClean="0">
              <a:solidFill>
                <a:schemeClr val="folHlink"/>
              </a:solidFill>
              <a:latin typeface="Arial" charset="0"/>
            </a:endParaRPr>
          </a:p>
          <a:p>
            <a:pPr eaLnBrk="1" hangingPunct="1">
              <a:lnSpc>
                <a:spcPct val="90000"/>
              </a:lnSpc>
              <a:buFont typeface="Wingdings" panose="05000000000000000000" pitchFamily="2" charset="2"/>
              <a:buNone/>
              <a:defRPr/>
            </a:pPr>
            <a:endParaRPr lang="en-US" sz="2400" smtClean="0"/>
          </a:p>
        </p:txBody>
      </p:sp>
      <p:pic>
        <p:nvPicPr>
          <p:cNvPr id="19460" name="Picture 24" descr="MCj04237960000[1]"/>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304800" y="1371600"/>
            <a:ext cx="1762125" cy="1955800"/>
          </a:xfrm>
          <a:noFill/>
          <a:extLst>
            <a:ext uri="{909E8E84-426E-40DD-AFC4-6F175D3DCCD1}">
              <a14:hiddenFill xmlns:a14="http://schemas.microsoft.com/office/drawing/2010/main">
                <a:solidFill>
                  <a:srgbClr val="FFFFFF"/>
                </a:solidFill>
              </a14:hiddenFill>
            </a:ext>
          </a:extLst>
        </p:spPr>
      </p:pic>
      <p:sp>
        <p:nvSpPr>
          <p:cNvPr id="19483" name="Text Box 27"/>
          <p:cNvSpPr txBox="1">
            <a:spLocks noChangeArrowheads="1"/>
          </p:cNvSpPr>
          <p:nvPr/>
        </p:nvSpPr>
        <p:spPr bwMode="auto">
          <a:xfrm>
            <a:off x="2209800" y="1295400"/>
            <a:ext cx="6934200" cy="3081338"/>
          </a:xfrm>
          <a:prstGeom prst="rect">
            <a:avLst/>
          </a:prstGeom>
          <a:noFill/>
          <a:ln w="9525">
            <a:noFill/>
            <a:miter lim="800000"/>
            <a:headEnd/>
            <a:tailEnd/>
          </a:ln>
          <a:effectLst/>
        </p:spPr>
        <p:txBody>
          <a:bodyPr>
            <a:spAutoFit/>
          </a:bodyPr>
          <a:lstStyle/>
          <a:p>
            <a:pPr eaLnBrk="1" hangingPunct="1">
              <a:spcBef>
                <a:spcPct val="20000"/>
              </a:spcBef>
              <a:buClr>
                <a:schemeClr val="hlink"/>
              </a:buClr>
              <a:buSzPct val="65000"/>
              <a:buFont typeface="Wingdings" pitchFamily="2" charset="2"/>
              <a:buNone/>
              <a:defRPr/>
            </a:pPr>
            <a:r>
              <a:rPr lang="en-US" sz="2800" dirty="0">
                <a:effectLst>
                  <a:outerShdw blurRad="38100" dist="38100" dir="2700000" algn="tl">
                    <a:srgbClr val="000000"/>
                  </a:outerShdw>
                </a:effectLst>
                <a:latin typeface="Arial" charset="0"/>
                <a:cs typeface="Arial" charset="0"/>
              </a:rPr>
              <a:t>You must provide information that will allow the reader to locate exactly where you found information in your sources. Usually this is the author's last name and the year of publication, for example: </a:t>
            </a:r>
            <a:r>
              <a:rPr lang="en-US" sz="2800" dirty="0">
                <a:solidFill>
                  <a:schemeClr val="folHlink"/>
                </a:solidFill>
                <a:effectLst>
                  <a:outerShdw blurRad="38100" dist="38100" dir="2700000" algn="tl">
                    <a:srgbClr val="000000"/>
                  </a:outerShdw>
                </a:effectLst>
                <a:latin typeface="Arial" charset="0"/>
                <a:cs typeface="Arial" charset="0"/>
              </a:rPr>
              <a:t>(</a:t>
            </a:r>
            <a:r>
              <a:rPr lang="en-US" sz="2800" dirty="0" err="1">
                <a:solidFill>
                  <a:schemeClr val="folHlink"/>
                </a:solidFill>
                <a:effectLst>
                  <a:outerShdw blurRad="38100" dist="38100" dir="2700000" algn="tl">
                    <a:srgbClr val="000000"/>
                  </a:outerShdw>
                </a:effectLst>
                <a:latin typeface="Arial" charset="0"/>
                <a:cs typeface="Arial" charset="0"/>
              </a:rPr>
              <a:t>Wasser</a:t>
            </a:r>
            <a:r>
              <a:rPr lang="en-US" sz="2800" dirty="0">
                <a:solidFill>
                  <a:schemeClr val="folHlink"/>
                </a:solidFill>
                <a:effectLst>
                  <a:outerShdw blurRad="38100" dist="38100" dir="2700000" algn="tl">
                    <a:srgbClr val="000000"/>
                  </a:outerShdw>
                </a:effectLst>
                <a:latin typeface="Arial" charset="0"/>
                <a:cs typeface="Arial" charset="0"/>
              </a:rPr>
              <a:t>, 2009)</a:t>
            </a:r>
          </a:p>
          <a:p>
            <a:pPr eaLnBrk="1" hangingPunct="1">
              <a:defRPr/>
            </a:pPr>
            <a:endParaRPr lang="en-US" sz="2800" dirty="0">
              <a:solidFill>
                <a:schemeClr val="folHlink"/>
              </a:solidFill>
              <a:latin typeface="Arial" charset="0"/>
              <a:cs typeface="Arial" charset="0"/>
            </a:endParaRPr>
          </a:p>
        </p:txBody>
      </p:sp>
      <p:pic>
        <p:nvPicPr>
          <p:cNvPr id="19462" name="Picture 9" descr="water-dr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876800"/>
            <a:ext cx="2058988"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506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5"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P spid="194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en-US" smtClean="0">
                <a:latin typeface="Arial" charset="0"/>
              </a:rPr>
              <a:t>In-Text Citations, Cont’d</a:t>
            </a:r>
          </a:p>
        </p:txBody>
      </p:sp>
      <p:sp>
        <p:nvSpPr>
          <p:cNvPr id="89091" name="Rectangle 3"/>
          <p:cNvSpPr>
            <a:spLocks noGrp="1" noChangeArrowheads="1"/>
          </p:cNvSpPr>
          <p:nvPr>
            <p:ph type="body" sz="half" idx="1"/>
          </p:nvPr>
        </p:nvSpPr>
        <p:spPr>
          <a:xfrm>
            <a:off x="457200" y="1981200"/>
            <a:ext cx="8458200" cy="4572000"/>
          </a:xfrm>
        </p:spPr>
        <p:txBody>
          <a:bodyPr/>
          <a:lstStyle/>
          <a:p>
            <a:pPr eaLnBrk="1" hangingPunct="1">
              <a:lnSpc>
                <a:spcPct val="80000"/>
              </a:lnSpc>
              <a:buFont typeface="Wingdings" panose="05000000000000000000" pitchFamily="2" charset="2"/>
              <a:buNone/>
              <a:defRPr/>
            </a:pPr>
            <a:r>
              <a:rPr lang="en-US" altLang="en-US" sz="2400" smtClean="0">
                <a:latin typeface="Arial" panose="020B0604020202020204" pitchFamily="34" charset="0"/>
              </a:rPr>
              <a:t>When the author's name appears as part of your sentence (known as a “signal phrase”), do not use it again in the parenthetical citation. Just give the year of publication:</a:t>
            </a:r>
          </a:p>
          <a:p>
            <a:pPr lvl="1" eaLnBrk="1" hangingPunct="1">
              <a:lnSpc>
                <a:spcPct val="80000"/>
              </a:lnSpc>
              <a:defRPr/>
            </a:pPr>
            <a:r>
              <a:rPr lang="en-US" altLang="en-US" sz="2400" smtClean="0">
                <a:solidFill>
                  <a:schemeClr val="folHlink"/>
                </a:solidFill>
                <a:latin typeface="Arial" panose="020B0604020202020204" pitchFamily="34" charset="0"/>
              </a:rPr>
              <a:t>Wasser (2009) argues that bedwetting is </a:t>
            </a:r>
          </a:p>
          <a:p>
            <a:pPr lvl="1" eaLnBrk="1" hangingPunct="1">
              <a:lnSpc>
                <a:spcPct val="80000"/>
              </a:lnSpc>
              <a:buFont typeface="Wingdings" panose="05000000000000000000" pitchFamily="2" charset="2"/>
              <a:buNone/>
              <a:defRPr/>
            </a:pPr>
            <a:r>
              <a:rPr lang="en-US" altLang="en-US" sz="2400" smtClean="0">
                <a:solidFill>
                  <a:schemeClr val="folHlink"/>
                </a:solidFill>
                <a:latin typeface="Arial" panose="020B0604020202020204" pitchFamily="34" charset="0"/>
              </a:rPr>
              <a:t>    ultimately a genetically predisposed behavior.</a:t>
            </a:r>
          </a:p>
          <a:p>
            <a:pPr eaLnBrk="1" hangingPunct="1">
              <a:lnSpc>
                <a:spcPct val="80000"/>
              </a:lnSpc>
              <a:buFont typeface="Wingdings" panose="05000000000000000000" pitchFamily="2" charset="2"/>
              <a:buNone/>
              <a:defRPr/>
            </a:pPr>
            <a:r>
              <a:rPr lang="en-US" altLang="en-US" sz="2400" smtClean="0">
                <a:latin typeface="Arial" panose="020B0604020202020204" pitchFamily="34" charset="0"/>
              </a:rPr>
              <a:t>When there are two authors, name both authors every time their work is referenced in your paper:</a:t>
            </a:r>
          </a:p>
          <a:p>
            <a:pPr lvl="1" eaLnBrk="1" hangingPunct="1">
              <a:lnSpc>
                <a:spcPct val="80000"/>
              </a:lnSpc>
              <a:defRPr/>
            </a:pPr>
            <a:r>
              <a:rPr lang="en-US" altLang="en-US" sz="2400" smtClean="0">
                <a:solidFill>
                  <a:schemeClr val="folHlink"/>
                </a:solidFill>
                <a:latin typeface="Arial" panose="020B0604020202020204" pitchFamily="34" charset="0"/>
              </a:rPr>
              <a:t>Among epidemiological samples, Selbst and Tikling (2008) found that early onset social anxiety disorder results from adverse parental responses to bedwetting.  </a:t>
            </a:r>
          </a:p>
          <a:p>
            <a:pPr lvl="1" eaLnBrk="1" hangingPunct="1">
              <a:lnSpc>
                <a:spcPct val="80000"/>
              </a:lnSpc>
              <a:defRPr/>
            </a:pPr>
            <a:r>
              <a:rPr lang="en-US" altLang="en-US" sz="2400" smtClean="0">
                <a:solidFill>
                  <a:schemeClr val="folHlink"/>
                </a:solidFill>
                <a:latin typeface="Arial" panose="020B0604020202020204" pitchFamily="34" charset="0"/>
              </a:rPr>
              <a:t>The study also showed that there was a high rate of alcohol and drug abuse associated with unresolved bedwetting issues (Selbst and Tikling, 2008). </a:t>
            </a:r>
          </a:p>
        </p:txBody>
      </p:sp>
      <p:pic>
        <p:nvPicPr>
          <p:cNvPr id="20484" name="Picture 6" descr="Human%20Genome%20Proje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7475" y="0"/>
            <a:ext cx="14065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17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randombar(horizontal)">
                                      <p:cBhvr>
                                        <p:cTn id="7" dur="500"/>
                                        <p:tgtEl>
                                          <p:spTgt spid="890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9091">
                                            <p:txEl>
                                              <p:pRg st="1" end="1"/>
                                            </p:txEl>
                                          </p:spTgt>
                                        </p:tgtEl>
                                        <p:attrNameLst>
                                          <p:attrName>style.visibility</p:attrName>
                                        </p:attrNameLst>
                                      </p:cBhvr>
                                      <p:to>
                                        <p:strVal val="visible"/>
                                      </p:to>
                                    </p:set>
                                    <p:anim calcmode="lin" valueType="num">
                                      <p:cBhvr additive="base">
                                        <p:cTn id="12" dur="500" fill="hold"/>
                                        <p:tgtEl>
                                          <p:spTgt spid="8909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90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89091">
                                            <p:txEl>
                                              <p:pRg st="2" end="2"/>
                                            </p:txEl>
                                          </p:spTgt>
                                        </p:tgtEl>
                                        <p:attrNameLst>
                                          <p:attrName>style.visibility</p:attrName>
                                        </p:attrNameLst>
                                      </p:cBhvr>
                                      <p:to>
                                        <p:strVal val="visible"/>
                                      </p:to>
                                    </p:set>
                                    <p:anim calcmode="lin" valueType="num">
                                      <p:cBhvr additive="base">
                                        <p:cTn id="18" dur="5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90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4" presetClass="entr" presetSubtype="10" fill="hold" nodeType="clickEffect">
                                  <p:stCondLst>
                                    <p:cond delay="0"/>
                                  </p:stCondLst>
                                  <p:childTnLst>
                                    <p:set>
                                      <p:cBhvr>
                                        <p:cTn id="23" dur="1" fill="hold">
                                          <p:stCondLst>
                                            <p:cond delay="0"/>
                                          </p:stCondLst>
                                        </p:cTn>
                                        <p:tgtEl>
                                          <p:spTgt spid="89091">
                                            <p:txEl>
                                              <p:pRg st="3" end="3"/>
                                            </p:txEl>
                                          </p:spTgt>
                                        </p:tgtEl>
                                        <p:attrNameLst>
                                          <p:attrName>style.visibility</p:attrName>
                                        </p:attrNameLst>
                                      </p:cBhvr>
                                      <p:to>
                                        <p:strVal val="visible"/>
                                      </p:to>
                                    </p:set>
                                    <p:animEffect transition="in" filter="randombar(horizontal)">
                                      <p:cBhvr>
                                        <p:cTn id="24" dur="500"/>
                                        <p:tgtEl>
                                          <p:spTgt spid="89091">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89091">
                                            <p:txEl>
                                              <p:pRg st="4" end="4"/>
                                            </p:txEl>
                                          </p:spTgt>
                                        </p:tgtEl>
                                        <p:attrNameLst>
                                          <p:attrName>style.visibility</p:attrName>
                                        </p:attrNameLst>
                                      </p:cBhvr>
                                      <p:to>
                                        <p:strVal val="visible"/>
                                      </p:to>
                                    </p:set>
                                    <p:anim calcmode="lin" valueType="num">
                                      <p:cBhvr additive="base">
                                        <p:cTn id="29" dur="500" fill="hold"/>
                                        <p:tgtEl>
                                          <p:spTgt spid="8909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90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89091">
                                            <p:txEl>
                                              <p:pRg st="5" end="5"/>
                                            </p:txEl>
                                          </p:spTgt>
                                        </p:tgtEl>
                                        <p:attrNameLst>
                                          <p:attrName>style.visibility</p:attrName>
                                        </p:attrNameLst>
                                      </p:cBhvr>
                                      <p:to>
                                        <p:strVal val="visible"/>
                                      </p:to>
                                    </p:set>
                                    <p:anim calcmode="lin" valueType="num">
                                      <p:cBhvr additive="base">
                                        <p:cTn id="35" dur="500" fill="hold"/>
                                        <p:tgtEl>
                                          <p:spTgt spid="89091">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909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85775" y="26158"/>
            <a:ext cx="8229600" cy="1143000"/>
          </a:xfrm>
        </p:spPr>
        <p:txBody>
          <a:bodyPr>
            <a:normAutofit/>
          </a:bodyPr>
          <a:lstStyle/>
          <a:p>
            <a:pPr eaLnBrk="1" hangingPunct="1">
              <a:defRPr/>
            </a:pPr>
            <a:r>
              <a:rPr lang="en-US" sz="4000" b="1" dirty="0" smtClean="0">
                <a:effectLst>
                  <a:outerShdw blurRad="38100" dist="38100" dir="2700000" algn="tl">
                    <a:srgbClr val="000000">
                      <a:alpha val="43137"/>
                    </a:srgbClr>
                  </a:outerShdw>
                </a:effectLst>
                <a:latin typeface="Arial" charset="0"/>
              </a:rPr>
              <a:t>Other Citation Possibilities</a:t>
            </a:r>
          </a:p>
        </p:txBody>
      </p:sp>
      <p:sp>
        <p:nvSpPr>
          <p:cNvPr id="71683" name="Rectangle 3"/>
          <p:cNvSpPr>
            <a:spLocks noGrp="1" noChangeArrowheads="1"/>
          </p:cNvSpPr>
          <p:nvPr>
            <p:ph type="body" idx="1"/>
          </p:nvPr>
        </p:nvSpPr>
        <p:spPr>
          <a:xfrm>
            <a:off x="485775" y="1066800"/>
            <a:ext cx="8229600" cy="5365750"/>
          </a:xfrm>
        </p:spPr>
        <p:txBody>
          <a:bodyPr>
            <a:normAutofit fontScale="85000" lnSpcReduction="20000"/>
          </a:bodyPr>
          <a:lstStyle/>
          <a:p>
            <a:pPr eaLnBrk="1" hangingPunct="1">
              <a:lnSpc>
                <a:spcPct val="120000"/>
              </a:lnSpc>
              <a:buFont typeface="Wingdings" panose="05000000000000000000" pitchFamily="2" charset="2"/>
              <a:buNone/>
              <a:defRPr/>
            </a:pPr>
            <a:r>
              <a:rPr lang="en-US" altLang="en-US" sz="1800" b="1" dirty="0" smtClean="0">
                <a:latin typeface="Arial" panose="020B0604020202020204" pitchFamily="34" charset="0"/>
              </a:rPr>
              <a:t>When there are between 3 and 5 authors, name all </a:t>
            </a:r>
            <a:r>
              <a:rPr lang="en-US" altLang="en-US" sz="1800" dirty="0" smtClean="0">
                <a:latin typeface="Arial" panose="020B0604020202020204" pitchFamily="34" charset="0"/>
              </a:rPr>
              <a:t>at their first citing, including the year of publication. At subsequent </a:t>
            </a:r>
            <a:r>
              <a:rPr lang="en-US" altLang="en-US" sz="1800" dirty="0" err="1" smtClean="0">
                <a:latin typeface="Arial" panose="020B0604020202020204" pitchFamily="34" charset="0"/>
              </a:rPr>
              <a:t>citings</a:t>
            </a:r>
            <a:r>
              <a:rPr lang="en-US" altLang="en-US" sz="1800" dirty="0" smtClean="0">
                <a:latin typeface="Arial" panose="020B0604020202020204" pitchFamily="34" charset="0"/>
              </a:rPr>
              <a:t> in your paper, retain only the first author and replace the others with “et al.”:</a:t>
            </a:r>
          </a:p>
          <a:p>
            <a:pPr eaLnBrk="1" hangingPunct="1">
              <a:lnSpc>
                <a:spcPct val="120000"/>
              </a:lnSpc>
              <a:defRPr/>
            </a:pPr>
            <a:r>
              <a:rPr lang="en-US" altLang="en-US" sz="1800" dirty="0" err="1" smtClean="0">
                <a:solidFill>
                  <a:schemeClr val="folHlink"/>
                </a:solidFill>
                <a:latin typeface="Arial" panose="020B0604020202020204" pitchFamily="34" charset="0"/>
              </a:rPr>
              <a:t>Selbst</a:t>
            </a:r>
            <a:r>
              <a:rPr lang="en-US" altLang="en-US" sz="1800" dirty="0" smtClean="0">
                <a:solidFill>
                  <a:schemeClr val="folHlink"/>
                </a:solidFill>
                <a:latin typeface="Arial" panose="020B0604020202020204" pitchFamily="34" charset="0"/>
              </a:rPr>
              <a:t>, </a:t>
            </a:r>
            <a:r>
              <a:rPr lang="en-US" altLang="en-US" sz="1800" dirty="0" err="1" smtClean="0">
                <a:solidFill>
                  <a:schemeClr val="folHlink"/>
                </a:solidFill>
                <a:latin typeface="Arial" panose="020B0604020202020204" pitchFamily="34" charset="0"/>
              </a:rPr>
              <a:t>Tikling</a:t>
            </a:r>
            <a:r>
              <a:rPr lang="en-US" altLang="en-US" sz="1800" dirty="0" smtClean="0">
                <a:solidFill>
                  <a:schemeClr val="folHlink"/>
                </a:solidFill>
                <a:latin typeface="Arial" panose="020B0604020202020204" pitchFamily="34" charset="0"/>
              </a:rPr>
              <a:t>, Wang, Getz, and </a:t>
            </a:r>
            <a:r>
              <a:rPr lang="en-US" altLang="en-US" sz="1800" dirty="0" err="1" smtClean="0">
                <a:solidFill>
                  <a:schemeClr val="folHlink"/>
                </a:solidFill>
                <a:latin typeface="Arial" panose="020B0604020202020204" pitchFamily="34" charset="0"/>
              </a:rPr>
              <a:t>Wasser</a:t>
            </a:r>
            <a:r>
              <a:rPr lang="en-US" altLang="en-US" sz="1800" dirty="0" smtClean="0">
                <a:solidFill>
                  <a:schemeClr val="folHlink"/>
                </a:solidFill>
                <a:latin typeface="Arial" panose="020B0604020202020204" pitchFamily="34" charset="0"/>
              </a:rPr>
              <a:t> (2009) believe that </a:t>
            </a:r>
            <a:r>
              <a:rPr lang="en-US" altLang="en-US" sz="1800" dirty="0" err="1" smtClean="0">
                <a:solidFill>
                  <a:schemeClr val="folHlink"/>
                </a:solidFill>
                <a:latin typeface="Arial" panose="020B0604020202020204" pitchFamily="34" charset="0"/>
              </a:rPr>
              <a:t>bedwetters</a:t>
            </a:r>
            <a:r>
              <a:rPr lang="en-US" altLang="en-US" sz="1800" dirty="0" smtClean="0">
                <a:solidFill>
                  <a:schemeClr val="folHlink"/>
                </a:solidFill>
                <a:latin typeface="Arial" panose="020B0604020202020204" pitchFamily="34" charset="0"/>
              </a:rPr>
              <a:t> have a genetic predisposition for their behaviors.</a:t>
            </a:r>
          </a:p>
          <a:p>
            <a:pPr eaLnBrk="1" hangingPunct="1">
              <a:lnSpc>
                <a:spcPct val="120000"/>
              </a:lnSpc>
              <a:defRPr/>
            </a:pPr>
            <a:r>
              <a:rPr lang="en-US" altLang="en-US" sz="1800" dirty="0" smtClean="0">
                <a:solidFill>
                  <a:schemeClr val="folHlink"/>
                </a:solidFill>
                <a:latin typeface="Arial" panose="020B0604020202020204" pitchFamily="34" charset="0"/>
              </a:rPr>
              <a:t>In work with the Human Genome Project, </a:t>
            </a:r>
            <a:r>
              <a:rPr lang="en-US" altLang="en-US" sz="1800" dirty="0" err="1" smtClean="0">
                <a:solidFill>
                  <a:schemeClr val="folHlink"/>
                </a:solidFill>
                <a:latin typeface="Arial" panose="020B0604020202020204" pitchFamily="34" charset="0"/>
              </a:rPr>
              <a:t>Selbst</a:t>
            </a:r>
            <a:r>
              <a:rPr lang="en-US" altLang="en-US" sz="1800" dirty="0" smtClean="0">
                <a:solidFill>
                  <a:schemeClr val="folHlink"/>
                </a:solidFill>
                <a:latin typeface="Arial" panose="020B0604020202020204" pitchFamily="34" charset="0"/>
              </a:rPr>
              <a:t> et al. (2009) have identified the unique gene that contributes to bedwetting propensity.	</a:t>
            </a:r>
          </a:p>
          <a:p>
            <a:pPr eaLnBrk="1" hangingPunct="1">
              <a:lnSpc>
                <a:spcPct val="120000"/>
              </a:lnSpc>
              <a:buFont typeface="Wingdings" panose="05000000000000000000" pitchFamily="2" charset="2"/>
              <a:buNone/>
              <a:defRPr/>
            </a:pPr>
            <a:r>
              <a:rPr lang="en-US" altLang="en-US" sz="1600" b="1" dirty="0" smtClean="0">
                <a:latin typeface="Arial" panose="020B0604020202020204" pitchFamily="34" charset="0"/>
              </a:rPr>
              <a:t>	When there are 6 or more authors, use first author’s surname and “et al.” for the others as in second example above in all citing instances.</a:t>
            </a:r>
          </a:p>
          <a:p>
            <a:pPr eaLnBrk="1" hangingPunct="1">
              <a:lnSpc>
                <a:spcPct val="120000"/>
              </a:lnSpc>
              <a:buFont typeface="Wingdings" panose="05000000000000000000" pitchFamily="2" charset="2"/>
              <a:buNone/>
              <a:defRPr/>
            </a:pPr>
            <a:r>
              <a:rPr lang="en-US" altLang="en-US" sz="1800" b="1" dirty="0" smtClean="0">
                <a:latin typeface="Arial" panose="020B0604020202020204" pitchFamily="34" charset="0"/>
              </a:rPr>
              <a:t>If the author is a group (e.g., corporation, association, government agency), use the entire name in your in-text cite, though some groups’ names can be abbreviated after the first instance:</a:t>
            </a:r>
          </a:p>
          <a:p>
            <a:pPr eaLnBrk="1" hangingPunct="1">
              <a:lnSpc>
                <a:spcPct val="120000"/>
              </a:lnSpc>
              <a:defRPr/>
            </a:pPr>
            <a:r>
              <a:rPr lang="en-US" altLang="en-US" sz="1800" b="1" dirty="0" smtClean="0">
                <a:solidFill>
                  <a:schemeClr val="folHlink"/>
                </a:solidFill>
                <a:latin typeface="Arial" panose="020B0604020202020204" pitchFamily="34" charset="0"/>
              </a:rPr>
              <a:t>A</a:t>
            </a:r>
            <a:r>
              <a:rPr lang="en-US" altLang="en-US" sz="1800" dirty="0" smtClean="0">
                <a:solidFill>
                  <a:schemeClr val="folHlink"/>
                </a:solidFill>
                <a:latin typeface="Arial" panose="020B0604020202020204" pitchFamily="34" charset="0"/>
              </a:rPr>
              <a:t>ccording to government figures, boys are 35% more likely across the socio-economic spectrum than girls to wet their beds (National Institute of Mental Health, 2000).  </a:t>
            </a:r>
            <a:r>
              <a:rPr lang="en-US" altLang="en-US" sz="1800" dirty="0" smtClean="0">
                <a:latin typeface="Arial" panose="020B0604020202020204" pitchFamily="34" charset="0"/>
              </a:rPr>
              <a:t>Next instance:  </a:t>
            </a:r>
            <a:r>
              <a:rPr lang="en-US" altLang="en-US" sz="1800" dirty="0" smtClean="0">
                <a:solidFill>
                  <a:schemeClr val="folHlink"/>
                </a:solidFill>
                <a:latin typeface="Arial" panose="020B0604020202020204" pitchFamily="34" charset="0"/>
              </a:rPr>
              <a:t>(NIMH, 2000)</a:t>
            </a:r>
          </a:p>
          <a:p>
            <a:pPr eaLnBrk="1" hangingPunct="1">
              <a:lnSpc>
                <a:spcPct val="120000"/>
              </a:lnSpc>
              <a:buFont typeface="Wingdings" panose="05000000000000000000" pitchFamily="2" charset="2"/>
              <a:buNone/>
              <a:defRPr/>
            </a:pPr>
            <a:r>
              <a:rPr lang="en-US" altLang="en-US" sz="1800" b="1" dirty="0" smtClean="0">
                <a:latin typeface="Arial" panose="020B0604020202020204" pitchFamily="34" charset="0"/>
              </a:rPr>
              <a:t>When a work has no identified author, cite in text the first few words of the reference list entry; if article, chapter or web page, use quotation marks, if periodical, book, report, use italics: </a:t>
            </a:r>
          </a:p>
          <a:p>
            <a:pPr eaLnBrk="1" hangingPunct="1">
              <a:lnSpc>
                <a:spcPct val="120000"/>
              </a:lnSpc>
              <a:defRPr/>
            </a:pPr>
            <a:r>
              <a:rPr lang="en-US" altLang="en-US" sz="1800" dirty="0" err="1" smtClean="0">
                <a:solidFill>
                  <a:schemeClr val="folHlink"/>
                </a:solidFill>
                <a:latin typeface="Arial" panose="020B0604020202020204" pitchFamily="34" charset="0"/>
              </a:rPr>
              <a:t>Bedwetters</a:t>
            </a:r>
            <a:r>
              <a:rPr lang="en-US" altLang="en-US" sz="1800" dirty="0" smtClean="0">
                <a:solidFill>
                  <a:schemeClr val="folHlink"/>
                </a:solidFill>
                <a:latin typeface="Arial" panose="020B0604020202020204" pitchFamily="34" charset="0"/>
              </a:rPr>
              <a:t> also wet couches (“IKEA Report,” 2005)</a:t>
            </a:r>
          </a:p>
          <a:p>
            <a:pPr eaLnBrk="1" hangingPunct="1">
              <a:lnSpc>
                <a:spcPct val="120000"/>
              </a:lnSpc>
              <a:buFont typeface="Wingdings" panose="05000000000000000000" pitchFamily="2" charset="2"/>
              <a:buNone/>
              <a:defRPr/>
            </a:pPr>
            <a:r>
              <a:rPr lang="en-US" altLang="en-US" sz="1800" dirty="0" smtClean="0">
                <a:solidFill>
                  <a:schemeClr val="folHlink"/>
                </a:solidFill>
                <a:latin typeface="Arial" panose="020B0604020202020204" pitchFamily="34" charset="0"/>
              </a:rPr>
              <a:t>     A popular college prep handbook, </a:t>
            </a:r>
            <a:r>
              <a:rPr lang="en-US" altLang="en-US" sz="1800" i="1" dirty="0" smtClean="0">
                <a:solidFill>
                  <a:schemeClr val="folHlink"/>
                </a:solidFill>
                <a:latin typeface="Arial" panose="020B0604020202020204" pitchFamily="34" charset="0"/>
              </a:rPr>
              <a:t>College Bound Seniors</a:t>
            </a:r>
            <a:r>
              <a:rPr lang="en-US" altLang="en-US" sz="1800" dirty="0" smtClean="0">
                <a:solidFill>
                  <a:schemeClr val="folHlink"/>
                </a:solidFill>
                <a:latin typeface="Arial" panose="020B0604020202020204" pitchFamily="34" charset="0"/>
              </a:rPr>
              <a:t> (2008), recommends use of the upper bunk if your roommate is a bed-wetter.</a:t>
            </a:r>
          </a:p>
        </p:txBody>
      </p:sp>
      <p:sp>
        <p:nvSpPr>
          <p:cNvPr id="71684" name="Text Box 4"/>
          <p:cNvSpPr txBox="1">
            <a:spLocks noChangeArrowheads="1"/>
          </p:cNvSpPr>
          <p:nvPr/>
        </p:nvSpPr>
        <p:spPr bwMode="auto">
          <a:xfrm>
            <a:off x="9677400" y="4800600"/>
            <a:ext cx="35750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a:solidFill>
                  <a:srgbClr val="FF6600"/>
                </a:solidFill>
                <a:latin typeface="Arial" panose="020B0604020202020204" pitchFamily="34" charset="0"/>
              </a:rPr>
              <a:t>When possible, give only the last </a:t>
            </a:r>
          </a:p>
          <a:p>
            <a:pPr eaLnBrk="1" hangingPunct="1">
              <a:spcBef>
                <a:spcPct val="0"/>
              </a:spcBef>
              <a:buClrTx/>
              <a:buSzTx/>
              <a:buFontTx/>
              <a:buNone/>
            </a:pPr>
            <a:r>
              <a:rPr lang="en-US" altLang="en-US" sz="1600">
                <a:solidFill>
                  <a:srgbClr val="FF6600"/>
                </a:solidFill>
                <a:latin typeface="Arial" panose="020B0604020202020204" pitchFamily="34" charset="0"/>
              </a:rPr>
              <a:t>two digits for the second number</a:t>
            </a:r>
          </a:p>
        </p:txBody>
      </p:sp>
      <p:sp>
        <p:nvSpPr>
          <p:cNvPr id="71685" name="Text Box 5"/>
          <p:cNvSpPr txBox="1">
            <a:spLocks noChangeArrowheads="1"/>
          </p:cNvSpPr>
          <p:nvPr/>
        </p:nvSpPr>
        <p:spPr bwMode="auto">
          <a:xfrm>
            <a:off x="9601200" y="6096000"/>
            <a:ext cx="33004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a:solidFill>
                  <a:srgbClr val="FF6600"/>
                </a:solidFill>
                <a:latin typeface="Arial" panose="020B0604020202020204" pitchFamily="34" charset="0"/>
              </a:rPr>
              <a:t>Author Comma Title Page Number</a:t>
            </a:r>
          </a:p>
        </p:txBody>
      </p:sp>
      <p:sp>
        <p:nvSpPr>
          <p:cNvPr id="71686" name="Text Box 6"/>
          <p:cNvSpPr txBox="1">
            <a:spLocks noChangeArrowheads="1"/>
          </p:cNvSpPr>
          <p:nvPr/>
        </p:nvSpPr>
        <p:spPr bwMode="auto">
          <a:xfrm>
            <a:off x="9296400" y="2362200"/>
            <a:ext cx="3333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dirty="0">
                <a:solidFill>
                  <a:srgbClr val="FF6600"/>
                </a:solidFill>
                <a:latin typeface="Arial" panose="020B0604020202020204" pitchFamily="34" charset="0"/>
              </a:rPr>
              <a:t>Cite as you normally would and</a:t>
            </a:r>
          </a:p>
          <a:p>
            <a:pPr eaLnBrk="1" hangingPunct="1">
              <a:spcBef>
                <a:spcPct val="0"/>
              </a:spcBef>
              <a:buClrTx/>
              <a:buSzTx/>
              <a:buFontTx/>
              <a:buNone/>
            </a:pPr>
            <a:r>
              <a:rPr lang="en-US" altLang="en-US" sz="1600" dirty="0">
                <a:solidFill>
                  <a:srgbClr val="FF6600"/>
                </a:solidFill>
                <a:latin typeface="Arial" panose="020B0604020202020204" pitchFamily="34" charset="0"/>
              </a:rPr>
              <a:t>separate citations with a semicolon</a:t>
            </a:r>
          </a:p>
        </p:txBody>
      </p:sp>
      <p:sp>
        <p:nvSpPr>
          <p:cNvPr id="71689" name="Line 9"/>
          <p:cNvSpPr>
            <a:spLocks noChangeShapeType="1"/>
          </p:cNvSpPr>
          <p:nvPr/>
        </p:nvSpPr>
        <p:spPr bwMode="auto">
          <a:xfrm flipH="1">
            <a:off x="10287000" y="3276600"/>
            <a:ext cx="1143000" cy="1524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1" name="Line 11"/>
          <p:cNvSpPr>
            <a:spLocks noChangeShapeType="1"/>
          </p:cNvSpPr>
          <p:nvPr/>
        </p:nvSpPr>
        <p:spPr bwMode="auto">
          <a:xfrm flipV="1">
            <a:off x="10668000" y="5334000"/>
            <a:ext cx="152400" cy="381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2" name="Line 12"/>
          <p:cNvSpPr>
            <a:spLocks noChangeShapeType="1"/>
          </p:cNvSpPr>
          <p:nvPr/>
        </p:nvSpPr>
        <p:spPr bwMode="auto">
          <a:xfrm flipH="1" flipV="1">
            <a:off x="11201400" y="5486400"/>
            <a:ext cx="7620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3" name="Line 13"/>
          <p:cNvSpPr>
            <a:spLocks noChangeShapeType="1"/>
          </p:cNvSpPr>
          <p:nvPr/>
        </p:nvSpPr>
        <p:spPr bwMode="auto">
          <a:xfrm flipV="1">
            <a:off x="9677400" y="5715000"/>
            <a:ext cx="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4" name="Line 14"/>
          <p:cNvSpPr>
            <a:spLocks noChangeShapeType="1"/>
          </p:cNvSpPr>
          <p:nvPr/>
        </p:nvSpPr>
        <p:spPr bwMode="auto">
          <a:xfrm flipH="1">
            <a:off x="10134600" y="6019800"/>
            <a:ext cx="5867400" cy="762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5" name="Line 15"/>
          <p:cNvSpPr>
            <a:spLocks noChangeShapeType="1"/>
          </p:cNvSpPr>
          <p:nvPr/>
        </p:nvSpPr>
        <p:spPr bwMode="auto">
          <a:xfrm flipH="1">
            <a:off x="9601200" y="4419600"/>
            <a:ext cx="762000" cy="762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Line 13"/>
          <p:cNvSpPr>
            <a:spLocks noChangeShapeType="1"/>
          </p:cNvSpPr>
          <p:nvPr/>
        </p:nvSpPr>
        <p:spPr bwMode="auto">
          <a:xfrm flipH="1" flipV="1">
            <a:off x="10058400" y="5562600"/>
            <a:ext cx="609600" cy="2286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54324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barn(inHorizontal)">
                                      <p:cBhvr>
                                        <p:cTn id="7" dur="500"/>
                                        <p:tgtEl>
                                          <p:spTgt spid="71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barn(inHorizontal)">
                                      <p:cBhvr>
                                        <p:cTn id="12" dur="500"/>
                                        <p:tgtEl>
                                          <p:spTgt spid="716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nodeType="click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Effect transition="in" filter="barn(inHorizontal)">
                                      <p:cBhvr>
                                        <p:cTn id="17" dur="500"/>
                                        <p:tgtEl>
                                          <p:spTgt spid="716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1684"/>
                                        </p:tgtEl>
                                        <p:attrNameLst>
                                          <p:attrName>style.visibility</p:attrName>
                                        </p:attrNameLst>
                                      </p:cBhvr>
                                      <p:to>
                                        <p:strVal val="visible"/>
                                      </p:to>
                                    </p:set>
                                    <p:anim calcmode="lin" valueType="num">
                                      <p:cBhvr additive="base">
                                        <p:cTn id="22" dur="500" fill="hold"/>
                                        <p:tgtEl>
                                          <p:spTgt spid="71684"/>
                                        </p:tgtEl>
                                        <p:attrNameLst>
                                          <p:attrName>ppt_x</p:attrName>
                                        </p:attrNameLst>
                                      </p:cBhvr>
                                      <p:tavLst>
                                        <p:tav tm="0">
                                          <p:val>
                                            <p:strVal val="#ppt_x"/>
                                          </p:val>
                                        </p:tav>
                                        <p:tav tm="100000">
                                          <p:val>
                                            <p:strVal val="#ppt_x"/>
                                          </p:val>
                                        </p:tav>
                                      </p:tavLst>
                                    </p:anim>
                                    <p:anim calcmode="lin" valueType="num">
                                      <p:cBhvr additive="base">
                                        <p:cTn id="23" dur="500" fill="hold"/>
                                        <p:tgtEl>
                                          <p:spTgt spid="7168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71695"/>
                                        </p:tgtEl>
                                        <p:attrNameLst>
                                          <p:attrName>style.visibility</p:attrName>
                                        </p:attrNameLst>
                                      </p:cBhvr>
                                      <p:to>
                                        <p:strVal val="visible"/>
                                      </p:to>
                                    </p:set>
                                    <p:anim calcmode="lin" valueType="num">
                                      <p:cBhvr additive="base">
                                        <p:cTn id="26" dur="500" fill="hold"/>
                                        <p:tgtEl>
                                          <p:spTgt spid="71695"/>
                                        </p:tgtEl>
                                        <p:attrNameLst>
                                          <p:attrName>ppt_x</p:attrName>
                                        </p:attrNameLst>
                                      </p:cBhvr>
                                      <p:tavLst>
                                        <p:tav tm="0">
                                          <p:val>
                                            <p:strVal val="#ppt_x"/>
                                          </p:val>
                                        </p:tav>
                                        <p:tav tm="100000">
                                          <p:val>
                                            <p:strVal val="#ppt_x"/>
                                          </p:val>
                                        </p:tav>
                                      </p:tavLst>
                                    </p:anim>
                                    <p:anim calcmode="lin" valueType="num">
                                      <p:cBhvr additive="base">
                                        <p:cTn id="27" dur="500" fill="hold"/>
                                        <p:tgtEl>
                                          <p:spTgt spid="71695"/>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6" fill="hold" nodeType="clickEffect">
                                  <p:stCondLst>
                                    <p:cond delay="0"/>
                                  </p:stCondLst>
                                  <p:childTnLst>
                                    <p:set>
                                      <p:cBhvr>
                                        <p:cTn id="31" dur="1" fill="hold">
                                          <p:stCondLst>
                                            <p:cond delay="0"/>
                                          </p:stCondLst>
                                        </p:cTn>
                                        <p:tgtEl>
                                          <p:spTgt spid="71683">
                                            <p:txEl>
                                              <p:pRg st="3" end="3"/>
                                            </p:txEl>
                                          </p:spTgt>
                                        </p:tgtEl>
                                        <p:attrNameLst>
                                          <p:attrName>style.visibility</p:attrName>
                                        </p:attrNameLst>
                                      </p:cBhvr>
                                      <p:to>
                                        <p:strVal val="visible"/>
                                      </p:to>
                                    </p:set>
                                    <p:animEffect transition="in" filter="barn(inHorizontal)">
                                      <p:cBhvr>
                                        <p:cTn id="32" dur="500"/>
                                        <p:tgtEl>
                                          <p:spTgt spid="7168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6" fill="hold" nodeType="clickEffect">
                                  <p:stCondLst>
                                    <p:cond delay="0"/>
                                  </p:stCondLst>
                                  <p:childTnLst>
                                    <p:set>
                                      <p:cBhvr>
                                        <p:cTn id="36" dur="1" fill="hold">
                                          <p:stCondLst>
                                            <p:cond delay="0"/>
                                          </p:stCondLst>
                                        </p:cTn>
                                        <p:tgtEl>
                                          <p:spTgt spid="71683">
                                            <p:txEl>
                                              <p:pRg st="4" end="4"/>
                                            </p:txEl>
                                          </p:spTgt>
                                        </p:tgtEl>
                                        <p:attrNameLst>
                                          <p:attrName>style.visibility</p:attrName>
                                        </p:attrNameLst>
                                      </p:cBhvr>
                                      <p:to>
                                        <p:strVal val="visible"/>
                                      </p:to>
                                    </p:set>
                                    <p:animEffect transition="in" filter="barn(inHorizontal)">
                                      <p:cBhvr>
                                        <p:cTn id="37" dur="500"/>
                                        <p:tgtEl>
                                          <p:spTgt spid="7168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6" fill="hold" nodeType="clickEffect">
                                  <p:stCondLst>
                                    <p:cond delay="0"/>
                                  </p:stCondLst>
                                  <p:childTnLst>
                                    <p:set>
                                      <p:cBhvr>
                                        <p:cTn id="41" dur="1" fill="hold">
                                          <p:stCondLst>
                                            <p:cond delay="0"/>
                                          </p:stCondLst>
                                        </p:cTn>
                                        <p:tgtEl>
                                          <p:spTgt spid="71683">
                                            <p:txEl>
                                              <p:pRg st="5" end="5"/>
                                            </p:txEl>
                                          </p:spTgt>
                                        </p:tgtEl>
                                        <p:attrNameLst>
                                          <p:attrName>style.visibility</p:attrName>
                                        </p:attrNameLst>
                                      </p:cBhvr>
                                      <p:to>
                                        <p:strVal val="visible"/>
                                      </p:to>
                                    </p:set>
                                    <p:animEffect transition="in" filter="barn(inHorizontal)">
                                      <p:cBhvr>
                                        <p:cTn id="42" dur="500"/>
                                        <p:tgtEl>
                                          <p:spTgt spid="71683">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6" fill="hold" nodeType="clickEffect">
                                  <p:stCondLst>
                                    <p:cond delay="0"/>
                                  </p:stCondLst>
                                  <p:childTnLst>
                                    <p:set>
                                      <p:cBhvr>
                                        <p:cTn id="46" dur="1" fill="hold">
                                          <p:stCondLst>
                                            <p:cond delay="0"/>
                                          </p:stCondLst>
                                        </p:cTn>
                                        <p:tgtEl>
                                          <p:spTgt spid="71683">
                                            <p:txEl>
                                              <p:pRg st="6" end="6"/>
                                            </p:txEl>
                                          </p:spTgt>
                                        </p:tgtEl>
                                        <p:attrNameLst>
                                          <p:attrName>style.visibility</p:attrName>
                                        </p:attrNameLst>
                                      </p:cBhvr>
                                      <p:to>
                                        <p:strVal val="visible"/>
                                      </p:to>
                                    </p:set>
                                    <p:animEffect transition="in" filter="barn(inHorizontal)">
                                      <p:cBhvr>
                                        <p:cTn id="47" dur="500"/>
                                        <p:tgtEl>
                                          <p:spTgt spid="71683">
                                            <p:txEl>
                                              <p:pRg st="6" end="6"/>
                                            </p:txEl>
                                          </p:spTgt>
                                        </p:tgtEl>
                                      </p:cBhvr>
                                    </p:animEffect>
                                  </p:childTnLst>
                                </p:cTn>
                              </p:par>
                              <p:par>
                                <p:cTn id="48" presetID="16" presetClass="entr" presetSubtype="26" fill="hold" nodeType="withEffect">
                                  <p:stCondLst>
                                    <p:cond delay="0"/>
                                  </p:stCondLst>
                                  <p:childTnLst>
                                    <p:set>
                                      <p:cBhvr>
                                        <p:cTn id="49" dur="1" fill="hold">
                                          <p:stCondLst>
                                            <p:cond delay="0"/>
                                          </p:stCondLst>
                                        </p:cTn>
                                        <p:tgtEl>
                                          <p:spTgt spid="71683">
                                            <p:txEl>
                                              <p:pRg st="7" end="7"/>
                                            </p:txEl>
                                          </p:spTgt>
                                        </p:tgtEl>
                                        <p:attrNameLst>
                                          <p:attrName>style.visibility</p:attrName>
                                        </p:attrNameLst>
                                      </p:cBhvr>
                                      <p:to>
                                        <p:strVal val="visible"/>
                                      </p:to>
                                    </p:set>
                                    <p:animEffect transition="in" filter="barn(inHorizontal)">
                                      <p:cBhvr>
                                        <p:cTn id="50" dur="500"/>
                                        <p:tgtEl>
                                          <p:spTgt spid="71683">
                                            <p:txEl>
                                              <p:pRg st="7" end="7"/>
                                            </p:txEl>
                                          </p:spTgt>
                                        </p:tgtEl>
                                      </p:cBhvr>
                                    </p:animEffect>
                                  </p:childTnLst>
                                </p:cTn>
                              </p:par>
                              <p:par>
                                <p:cTn id="51" presetID="16" presetClass="entr" presetSubtype="26" fill="hold" nodeType="withEffect">
                                  <p:stCondLst>
                                    <p:cond delay="0"/>
                                  </p:stCondLst>
                                  <p:childTnLst>
                                    <p:set>
                                      <p:cBhvr>
                                        <p:cTn id="52" dur="1" fill="hold">
                                          <p:stCondLst>
                                            <p:cond delay="0"/>
                                          </p:stCondLst>
                                        </p:cTn>
                                        <p:tgtEl>
                                          <p:spTgt spid="71683">
                                            <p:txEl>
                                              <p:pRg st="8" end="8"/>
                                            </p:txEl>
                                          </p:spTgt>
                                        </p:tgtEl>
                                        <p:attrNameLst>
                                          <p:attrName>style.visibility</p:attrName>
                                        </p:attrNameLst>
                                      </p:cBhvr>
                                      <p:to>
                                        <p:strVal val="visible"/>
                                      </p:to>
                                    </p:set>
                                    <p:animEffect transition="in" filter="barn(inHorizontal)">
                                      <p:cBhvr>
                                        <p:cTn id="53" dur="500"/>
                                        <p:tgtEl>
                                          <p:spTgt spid="71683">
                                            <p:txEl>
                                              <p:pRg st="8" end="8"/>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71689"/>
                                        </p:tgtEl>
                                        <p:attrNameLst>
                                          <p:attrName>style.visibility</p:attrName>
                                        </p:attrNameLst>
                                      </p:cBhvr>
                                      <p:to>
                                        <p:strVal val="visible"/>
                                      </p:to>
                                    </p:set>
                                    <p:anim calcmode="lin" valueType="num">
                                      <p:cBhvr additive="base">
                                        <p:cTn id="58" dur="500" fill="hold"/>
                                        <p:tgtEl>
                                          <p:spTgt spid="71689"/>
                                        </p:tgtEl>
                                        <p:attrNameLst>
                                          <p:attrName>ppt_x</p:attrName>
                                        </p:attrNameLst>
                                      </p:cBhvr>
                                      <p:tavLst>
                                        <p:tav tm="0">
                                          <p:val>
                                            <p:strVal val="#ppt_x"/>
                                          </p:val>
                                        </p:tav>
                                        <p:tav tm="100000">
                                          <p:val>
                                            <p:strVal val="#ppt_x"/>
                                          </p:val>
                                        </p:tav>
                                      </p:tavLst>
                                    </p:anim>
                                    <p:anim calcmode="lin" valueType="num">
                                      <p:cBhvr additive="base">
                                        <p:cTn id="59" dur="500" fill="hold"/>
                                        <p:tgtEl>
                                          <p:spTgt spid="71689"/>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71686"/>
                                        </p:tgtEl>
                                        <p:attrNameLst>
                                          <p:attrName>style.visibility</p:attrName>
                                        </p:attrNameLst>
                                      </p:cBhvr>
                                      <p:to>
                                        <p:strVal val="visible"/>
                                      </p:to>
                                    </p:set>
                                    <p:anim calcmode="lin" valueType="num">
                                      <p:cBhvr additive="base">
                                        <p:cTn id="62" dur="500" fill="hold"/>
                                        <p:tgtEl>
                                          <p:spTgt spid="71686"/>
                                        </p:tgtEl>
                                        <p:attrNameLst>
                                          <p:attrName>ppt_x</p:attrName>
                                        </p:attrNameLst>
                                      </p:cBhvr>
                                      <p:tavLst>
                                        <p:tav tm="0">
                                          <p:val>
                                            <p:strVal val="#ppt_x"/>
                                          </p:val>
                                        </p:tav>
                                        <p:tav tm="100000">
                                          <p:val>
                                            <p:strVal val="#ppt_x"/>
                                          </p:val>
                                        </p:tav>
                                      </p:tavLst>
                                    </p:anim>
                                    <p:anim calcmode="lin" valueType="num">
                                      <p:cBhvr additive="base">
                                        <p:cTn id="63" dur="500" fill="hold"/>
                                        <p:tgtEl>
                                          <p:spTgt spid="71686"/>
                                        </p:tgtEl>
                                        <p:attrNameLst>
                                          <p:attrName>ppt_y</p:attrName>
                                        </p:attrNameLst>
                                      </p:cBhvr>
                                      <p:tavLst>
                                        <p:tav tm="0">
                                          <p:val>
                                            <p:strVal val="1+#ppt_h/2"/>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4" fill="hold" nodeType="clickEffect">
                                  <p:stCondLst>
                                    <p:cond delay="0"/>
                                  </p:stCondLst>
                                  <p:childTnLst>
                                    <p:set>
                                      <p:cBhvr>
                                        <p:cTn id="67" dur="1" fill="hold">
                                          <p:stCondLst>
                                            <p:cond delay="0"/>
                                          </p:stCondLst>
                                        </p:cTn>
                                        <p:tgtEl>
                                          <p:spTgt spid="71685">
                                            <p:txEl>
                                              <p:pRg st="0" end="0"/>
                                            </p:txEl>
                                          </p:spTgt>
                                        </p:tgtEl>
                                        <p:attrNameLst>
                                          <p:attrName>style.visibility</p:attrName>
                                        </p:attrNameLst>
                                      </p:cBhvr>
                                      <p:to>
                                        <p:strVal val="visible"/>
                                      </p:to>
                                    </p:set>
                                    <p:anim calcmode="lin" valueType="num">
                                      <p:cBhvr additive="base">
                                        <p:cTn id="68" dur="500" fill="hold"/>
                                        <p:tgtEl>
                                          <p:spTgt spid="71685">
                                            <p:txEl>
                                              <p:pRg st="0" end="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71685">
                                            <p:txEl>
                                              <p:pRg st="0" end="0"/>
                                            </p:txEl>
                                          </p:spTgt>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71691"/>
                                        </p:tgtEl>
                                        <p:attrNameLst>
                                          <p:attrName>style.visibility</p:attrName>
                                        </p:attrNameLst>
                                      </p:cBhvr>
                                      <p:to>
                                        <p:strVal val="visible"/>
                                      </p:to>
                                    </p:set>
                                    <p:anim calcmode="lin" valueType="num">
                                      <p:cBhvr additive="base">
                                        <p:cTn id="72" dur="500" fill="hold"/>
                                        <p:tgtEl>
                                          <p:spTgt spid="71691"/>
                                        </p:tgtEl>
                                        <p:attrNameLst>
                                          <p:attrName>ppt_x</p:attrName>
                                        </p:attrNameLst>
                                      </p:cBhvr>
                                      <p:tavLst>
                                        <p:tav tm="0">
                                          <p:val>
                                            <p:strVal val="#ppt_x"/>
                                          </p:val>
                                        </p:tav>
                                        <p:tav tm="100000">
                                          <p:val>
                                            <p:strVal val="#ppt_x"/>
                                          </p:val>
                                        </p:tav>
                                      </p:tavLst>
                                    </p:anim>
                                    <p:anim calcmode="lin" valueType="num">
                                      <p:cBhvr additive="base">
                                        <p:cTn id="73" dur="500" fill="hold"/>
                                        <p:tgtEl>
                                          <p:spTgt spid="7169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71692"/>
                                        </p:tgtEl>
                                        <p:attrNameLst>
                                          <p:attrName>style.visibility</p:attrName>
                                        </p:attrNameLst>
                                      </p:cBhvr>
                                      <p:to>
                                        <p:strVal val="visible"/>
                                      </p:to>
                                    </p:set>
                                    <p:anim calcmode="lin" valueType="num">
                                      <p:cBhvr additive="base">
                                        <p:cTn id="76" dur="500" fill="hold"/>
                                        <p:tgtEl>
                                          <p:spTgt spid="71692"/>
                                        </p:tgtEl>
                                        <p:attrNameLst>
                                          <p:attrName>ppt_x</p:attrName>
                                        </p:attrNameLst>
                                      </p:cBhvr>
                                      <p:tavLst>
                                        <p:tav tm="0">
                                          <p:val>
                                            <p:strVal val="#ppt_x"/>
                                          </p:val>
                                        </p:tav>
                                        <p:tav tm="100000">
                                          <p:val>
                                            <p:strVal val="#ppt_x"/>
                                          </p:val>
                                        </p:tav>
                                      </p:tavLst>
                                    </p:anim>
                                    <p:anim calcmode="lin" valueType="num">
                                      <p:cBhvr additive="base">
                                        <p:cTn id="77" dur="500" fill="hold"/>
                                        <p:tgtEl>
                                          <p:spTgt spid="7169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71693"/>
                                        </p:tgtEl>
                                        <p:attrNameLst>
                                          <p:attrName>style.visibility</p:attrName>
                                        </p:attrNameLst>
                                      </p:cBhvr>
                                      <p:to>
                                        <p:strVal val="visible"/>
                                      </p:to>
                                    </p:set>
                                    <p:anim calcmode="lin" valueType="num">
                                      <p:cBhvr additive="base">
                                        <p:cTn id="80" dur="500" fill="hold"/>
                                        <p:tgtEl>
                                          <p:spTgt spid="71693"/>
                                        </p:tgtEl>
                                        <p:attrNameLst>
                                          <p:attrName>ppt_x</p:attrName>
                                        </p:attrNameLst>
                                      </p:cBhvr>
                                      <p:tavLst>
                                        <p:tav tm="0">
                                          <p:val>
                                            <p:strVal val="#ppt_x"/>
                                          </p:val>
                                        </p:tav>
                                        <p:tav tm="100000">
                                          <p:val>
                                            <p:strVal val="#ppt_x"/>
                                          </p:val>
                                        </p:tav>
                                      </p:tavLst>
                                    </p:anim>
                                    <p:anim calcmode="lin" valueType="num">
                                      <p:cBhvr additive="base">
                                        <p:cTn id="81" dur="500" fill="hold"/>
                                        <p:tgtEl>
                                          <p:spTgt spid="7169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71694"/>
                                        </p:tgtEl>
                                        <p:attrNameLst>
                                          <p:attrName>style.visibility</p:attrName>
                                        </p:attrNameLst>
                                      </p:cBhvr>
                                      <p:to>
                                        <p:strVal val="visible"/>
                                      </p:to>
                                    </p:set>
                                    <p:anim calcmode="lin" valueType="num">
                                      <p:cBhvr additive="base">
                                        <p:cTn id="84" dur="500" fill="hold"/>
                                        <p:tgtEl>
                                          <p:spTgt spid="71694"/>
                                        </p:tgtEl>
                                        <p:attrNameLst>
                                          <p:attrName>ppt_x</p:attrName>
                                        </p:attrNameLst>
                                      </p:cBhvr>
                                      <p:tavLst>
                                        <p:tav tm="0">
                                          <p:val>
                                            <p:strVal val="#ppt_x"/>
                                          </p:val>
                                        </p:tav>
                                        <p:tav tm="100000">
                                          <p:val>
                                            <p:strVal val="#ppt_x"/>
                                          </p:val>
                                        </p:tav>
                                      </p:tavLst>
                                    </p:anim>
                                    <p:anim calcmode="lin" valueType="num">
                                      <p:cBhvr additive="base">
                                        <p:cTn id="85" dur="500" fill="hold"/>
                                        <p:tgtEl>
                                          <p:spTgt spid="7169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
                                        </p:tgtEl>
                                        <p:attrNameLst>
                                          <p:attrName>style.visibility</p:attrName>
                                        </p:attrNameLst>
                                      </p:cBhvr>
                                      <p:to>
                                        <p:strVal val="visible"/>
                                      </p:to>
                                    </p:set>
                                    <p:anim calcmode="lin" valueType="num">
                                      <p:cBhvr additive="base">
                                        <p:cTn id="88" dur="500" fill="hold"/>
                                        <p:tgtEl>
                                          <p:spTgt spid="2"/>
                                        </p:tgtEl>
                                        <p:attrNameLst>
                                          <p:attrName>ppt_x</p:attrName>
                                        </p:attrNameLst>
                                      </p:cBhvr>
                                      <p:tavLst>
                                        <p:tav tm="0">
                                          <p:val>
                                            <p:strVal val="#ppt_x"/>
                                          </p:val>
                                        </p:tav>
                                        <p:tav tm="100000">
                                          <p:val>
                                            <p:strVal val="#ppt_x"/>
                                          </p:val>
                                        </p:tav>
                                      </p:tavLst>
                                    </p:anim>
                                    <p:anim calcmode="lin" valueType="num">
                                      <p:cBhvr additive="base">
                                        <p:cTn id="8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6" grpId="0"/>
      <p:bldP spid="71689" grpId="0" animBg="1"/>
      <p:bldP spid="71691" grpId="0" animBg="1"/>
      <p:bldP spid="71692" grpId="0" animBg="1"/>
      <p:bldP spid="71693" grpId="0" animBg="1"/>
      <p:bldP spid="71694" grpId="0" animBg="1"/>
      <p:bldP spid="71695"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a:latin typeface="Arial" charset="0"/>
              </a:rPr>
              <a:t>In-text citations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95066"/>
            <a:ext cx="8991599" cy="5200934"/>
          </a:xfrm>
        </p:spPr>
      </p:pic>
      <p:sp>
        <p:nvSpPr>
          <p:cNvPr id="7" name="TextBox 6"/>
          <p:cNvSpPr txBox="1"/>
          <p:nvPr/>
        </p:nvSpPr>
        <p:spPr>
          <a:xfrm>
            <a:off x="457200" y="6248400"/>
            <a:ext cx="4953000" cy="338554"/>
          </a:xfrm>
          <a:prstGeom prst="rect">
            <a:avLst/>
          </a:prstGeom>
          <a:noFill/>
        </p:spPr>
        <p:txBody>
          <a:bodyPr wrap="square" rtlCol="0">
            <a:spAutoFit/>
          </a:bodyPr>
          <a:lstStyle/>
          <a:p>
            <a:r>
              <a:rPr lang="en-US" sz="1600" dirty="0" smtClean="0"/>
              <a:t>Source: Publication Manual of APA, page 177</a:t>
            </a:r>
            <a:endParaRPr lang="en-US" sz="1600" dirty="0"/>
          </a:p>
        </p:txBody>
      </p:sp>
    </p:spTree>
    <p:extLst>
      <p:ext uri="{BB962C8B-B14F-4D97-AF65-F5344CB8AC3E}">
        <p14:creationId xmlns:p14="http://schemas.microsoft.com/office/powerpoint/2010/main" val="28038783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185"/>
            <a:ext cx="8229600" cy="912815"/>
          </a:xfrm>
        </p:spPr>
        <p:txBody>
          <a:bodyPr>
            <a:normAutofit/>
          </a:bodyPr>
          <a:lstStyle/>
          <a:p>
            <a:pPr>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Quotation</a:t>
            </a:r>
          </a:p>
        </p:txBody>
      </p:sp>
      <p:sp>
        <p:nvSpPr>
          <p:cNvPr id="3" name="Content Placeholder 2"/>
          <p:cNvSpPr>
            <a:spLocks noGrp="1"/>
          </p:cNvSpPr>
          <p:nvPr>
            <p:ph idx="1"/>
          </p:nvPr>
        </p:nvSpPr>
        <p:spPr>
          <a:xfrm>
            <a:off x="457200" y="1268200"/>
            <a:ext cx="8229600" cy="5208800"/>
          </a:xfrm>
        </p:spPr>
        <p:txBody>
          <a:bodyPr>
            <a:normAutofit/>
          </a:bodyPr>
          <a:lstStyle/>
          <a:p>
            <a:r>
              <a:rPr lang="en-US" sz="2400" dirty="0">
                <a:latin typeface="Arial" charset="0"/>
              </a:rPr>
              <a:t>When students directly copy a sentence or para, must need to provide quotation mark “…..” with </a:t>
            </a:r>
            <a:r>
              <a:rPr lang="en-US" sz="2400" dirty="0" smtClean="0">
                <a:latin typeface="Arial" charset="0"/>
              </a:rPr>
              <a:t>page/para </a:t>
            </a:r>
            <a:r>
              <a:rPr lang="en-US" sz="2400" dirty="0">
                <a:latin typeface="Arial" charset="0"/>
              </a:rPr>
              <a:t>no in text.</a:t>
            </a:r>
          </a:p>
          <a:p>
            <a:pPr lvl="1"/>
            <a:r>
              <a:rPr lang="en-US" sz="2400" dirty="0" err="1">
                <a:solidFill>
                  <a:srgbClr val="00B050"/>
                </a:solidFill>
                <a:latin typeface="Arial" charset="0"/>
              </a:rPr>
              <a:t>Eg</a:t>
            </a:r>
            <a:r>
              <a:rPr lang="en-US" sz="2400" dirty="0">
                <a:solidFill>
                  <a:srgbClr val="00B050"/>
                </a:solidFill>
                <a:latin typeface="Arial" charset="0"/>
              </a:rPr>
              <a:t>: “Researchers do not claim the words and ideas of another as their own” (APA, 2013, p. 15).</a:t>
            </a:r>
          </a:p>
          <a:p>
            <a:r>
              <a:rPr lang="en-US" sz="2400" dirty="0">
                <a:latin typeface="Arial" charset="0"/>
              </a:rPr>
              <a:t>Any passage with word-length of 40 and above need to be treated differently.</a:t>
            </a:r>
          </a:p>
          <a:p>
            <a:pPr lvl="1"/>
            <a:r>
              <a:rPr lang="en-US" sz="2400" dirty="0">
                <a:latin typeface="Arial" charset="0"/>
              </a:rPr>
              <a:t>Start such a </a:t>
            </a:r>
            <a:r>
              <a:rPr lang="en-US" sz="2400" b="1" i="1" dirty="0">
                <a:solidFill>
                  <a:srgbClr val="C00000"/>
                </a:solidFill>
                <a:latin typeface="Arial" charset="0"/>
              </a:rPr>
              <a:t>block quotation </a:t>
            </a:r>
            <a:r>
              <a:rPr lang="en-US" sz="2400" dirty="0">
                <a:latin typeface="Arial" charset="0"/>
              </a:rPr>
              <a:t>on a new line and indent the block about a half inch from the left </a:t>
            </a:r>
            <a:r>
              <a:rPr lang="en-US" sz="2400" dirty="0" smtClean="0">
                <a:latin typeface="Arial" charset="0"/>
              </a:rPr>
              <a:t>margin and at the end provide page/para no.</a:t>
            </a:r>
            <a:endParaRPr lang="en-US" sz="2400" dirty="0">
              <a:latin typeface="Arial"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7" name="Picture 6"/>
          <p:cNvPicPr>
            <a:picLocks noChangeAspect="1"/>
          </p:cNvPicPr>
          <p:nvPr/>
        </p:nvPicPr>
        <p:blipFill>
          <a:blip r:embed="rId2"/>
          <a:stretch>
            <a:fillRect/>
          </a:stretch>
        </p:blipFill>
        <p:spPr>
          <a:xfrm>
            <a:off x="493594" y="1273295"/>
            <a:ext cx="8193206" cy="3962400"/>
          </a:xfrm>
          <a:prstGeom prst="rect">
            <a:avLst/>
          </a:prstGeom>
        </p:spPr>
      </p:pic>
    </p:spTree>
    <p:extLst>
      <p:ext uri="{BB962C8B-B14F-4D97-AF65-F5344CB8AC3E}">
        <p14:creationId xmlns:p14="http://schemas.microsoft.com/office/powerpoint/2010/main" val="78759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180152" y="30707"/>
            <a:ext cx="7797800" cy="1371600"/>
          </a:xfrm>
          <a:noFill/>
          <a:extLst>
            <a:ext uri="{909E8E84-426E-40DD-AFC4-6F175D3DCCD1}">
              <a14:hiddenFill xmlns:a14="http://schemas.microsoft.com/office/drawing/2010/main">
                <a:solidFill>
                  <a:srgbClr val="FFFFFF"/>
                </a:solidFill>
              </a14:hiddenFill>
            </a:ext>
          </a:extLst>
        </p:spPr>
        <p:txBody>
          <a:bodyPr>
            <a:normAutofit/>
          </a:bodyPr>
          <a:lstStyle/>
          <a:p>
            <a:r>
              <a:rPr lang="en-US" altLang="en-US" sz="3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In-text Citing of Electronic Sources</a:t>
            </a:r>
          </a:p>
        </p:txBody>
      </p:sp>
      <p:sp>
        <p:nvSpPr>
          <p:cNvPr id="24579" name="Rectangle 3"/>
          <p:cNvSpPr>
            <a:spLocks noGrp="1" noChangeArrowheads="1"/>
          </p:cNvSpPr>
          <p:nvPr>
            <p:ph type="body" idx="1"/>
          </p:nvPr>
        </p:nvSpPr>
        <p:spPr>
          <a:xfrm>
            <a:off x="457200" y="1402307"/>
            <a:ext cx="8229600" cy="4541293"/>
          </a:xfrm>
          <a:noFill/>
          <a:extLst>
            <a:ext uri="{909E8E84-426E-40DD-AFC4-6F175D3DCCD1}">
              <a14:hiddenFill xmlns:a14="http://schemas.microsoft.com/office/drawing/2010/main">
                <a:solidFill>
                  <a:srgbClr val="FFFFFF"/>
                </a:solidFill>
              </a14:hiddenFill>
            </a:ext>
          </a:extLst>
        </p:spPr>
        <p:txBody>
          <a:bodyPr/>
          <a:lstStyle/>
          <a:p>
            <a:pPr>
              <a:lnSpc>
                <a:spcPct val="80000"/>
              </a:lnSpc>
              <a:buFont typeface="Wingdings" panose="05000000000000000000" pitchFamily="2" charset="2"/>
              <a:buNone/>
            </a:pPr>
            <a:r>
              <a:rPr lang="en-US" altLang="en-US" sz="2000" dirty="0" smtClean="0">
                <a:effectLst/>
              </a:rPr>
              <a:t>Treat electronic sources the same as print sources.</a:t>
            </a:r>
          </a:p>
          <a:p>
            <a:pPr>
              <a:lnSpc>
                <a:spcPct val="80000"/>
              </a:lnSpc>
              <a:buFont typeface="Wingdings" panose="05000000000000000000" pitchFamily="2" charset="2"/>
              <a:buNone/>
            </a:pPr>
            <a:r>
              <a:rPr lang="en-US" altLang="en-US" sz="2000" dirty="0" smtClean="0">
                <a:effectLst/>
              </a:rPr>
              <a:t>Direct quotations from e-sources which don’t have page numbers are referenced by paragraph or heading and paragraph number, if available:</a:t>
            </a:r>
          </a:p>
          <a:p>
            <a:pPr>
              <a:lnSpc>
                <a:spcPct val="80000"/>
              </a:lnSpc>
            </a:pPr>
            <a:endParaRPr lang="en-US" altLang="en-US" sz="2000" dirty="0" smtClean="0">
              <a:solidFill>
                <a:schemeClr val="folHlink"/>
              </a:solidFill>
              <a:effectLst/>
            </a:endParaRPr>
          </a:p>
          <a:p>
            <a:pPr>
              <a:lnSpc>
                <a:spcPct val="80000"/>
              </a:lnSpc>
            </a:pPr>
            <a:r>
              <a:rPr lang="en-US" altLang="en-US" sz="2000" dirty="0" err="1" smtClean="0">
                <a:solidFill>
                  <a:schemeClr val="folHlink"/>
                </a:solidFill>
                <a:effectLst/>
              </a:rPr>
              <a:t>Eiberg</a:t>
            </a:r>
            <a:r>
              <a:rPr lang="en-US" altLang="en-US" sz="2000" dirty="0" smtClean="0">
                <a:solidFill>
                  <a:schemeClr val="folHlink"/>
                </a:solidFill>
                <a:effectLst/>
              </a:rPr>
              <a:t>, </a:t>
            </a:r>
            <a:r>
              <a:rPr lang="en-US" altLang="en-US" sz="2000" dirty="0" err="1" smtClean="0">
                <a:solidFill>
                  <a:schemeClr val="folHlink"/>
                </a:solidFill>
                <a:effectLst/>
              </a:rPr>
              <a:t>Berendt</a:t>
            </a:r>
            <a:r>
              <a:rPr lang="en-US" altLang="en-US" sz="2000" dirty="0" smtClean="0">
                <a:solidFill>
                  <a:schemeClr val="folHlink"/>
                </a:solidFill>
                <a:effectLst/>
              </a:rPr>
              <a:t>, and Mohr (1995) concluded in a Danish study that “nocturnal enuresis, or nightly bedwetting in children more than seven years of age affects about 10% of seven-year-old children, with a wide range of frequencies between populations” (para. 4).</a:t>
            </a:r>
          </a:p>
          <a:p>
            <a:pPr>
              <a:lnSpc>
                <a:spcPct val="80000"/>
              </a:lnSpc>
            </a:pPr>
            <a:endParaRPr lang="en-US" altLang="en-US" sz="2000" dirty="0" smtClean="0">
              <a:solidFill>
                <a:schemeClr val="folHlink"/>
              </a:solidFill>
              <a:effectLst/>
            </a:endParaRPr>
          </a:p>
          <a:p>
            <a:pPr>
              <a:lnSpc>
                <a:spcPct val="80000"/>
              </a:lnSpc>
            </a:pPr>
            <a:r>
              <a:rPr lang="en-US" altLang="en-US" sz="2000" dirty="0" smtClean="0">
                <a:solidFill>
                  <a:schemeClr val="folHlink"/>
                </a:solidFill>
                <a:effectLst/>
              </a:rPr>
              <a:t>A recent Italian study found that “the prevalence of enuresis was higher when the child was from a family of low socio-economic status despite the child's age group” (</a:t>
            </a:r>
            <a:r>
              <a:rPr lang="en-US" altLang="en-US" sz="2000" dirty="0" err="1" smtClean="0">
                <a:solidFill>
                  <a:schemeClr val="folHlink"/>
                </a:solidFill>
                <a:effectLst/>
              </a:rPr>
              <a:t>Chiozza</a:t>
            </a:r>
            <a:r>
              <a:rPr lang="en-US" altLang="en-US" sz="2000" dirty="0" smtClean="0">
                <a:solidFill>
                  <a:schemeClr val="folHlink"/>
                </a:solidFill>
                <a:effectLst/>
              </a:rPr>
              <a:t> et al., 2002, “Results,” para 3).</a:t>
            </a:r>
            <a:r>
              <a:rPr lang="en-US" altLang="en-US" sz="2000" dirty="0" smtClean="0">
                <a:effectLst/>
              </a:rPr>
              <a:t> [This source has &gt; 6 authors (in fact, 8), so ‘et al.’ is used for all authors after the first named author.]</a:t>
            </a:r>
          </a:p>
          <a:p>
            <a:pPr>
              <a:lnSpc>
                <a:spcPct val="80000"/>
              </a:lnSpc>
              <a:buFont typeface="Wingdings" panose="05000000000000000000" pitchFamily="2" charset="2"/>
              <a:buNone/>
            </a:pPr>
            <a:endParaRPr lang="en-US" altLang="en-US" sz="1800" dirty="0" smtClean="0">
              <a:effectLst/>
            </a:endParaRPr>
          </a:p>
          <a:p>
            <a:pPr>
              <a:lnSpc>
                <a:spcPct val="80000"/>
              </a:lnSpc>
              <a:buFont typeface="Wingdings" panose="05000000000000000000" pitchFamily="2" charset="2"/>
              <a:buNone/>
            </a:pPr>
            <a:endParaRPr lang="en-US" altLang="en-US" sz="1800" dirty="0" smtClean="0">
              <a:effectLst/>
            </a:endParaRPr>
          </a:p>
          <a:p>
            <a:pPr>
              <a:lnSpc>
                <a:spcPct val="80000"/>
              </a:lnSpc>
            </a:pPr>
            <a:endParaRPr lang="en-US" altLang="en-US" sz="1800" dirty="0" smtClean="0">
              <a:effectLst/>
            </a:endParaRPr>
          </a:p>
        </p:txBody>
      </p:sp>
      <p:pic>
        <p:nvPicPr>
          <p:cNvPr id="24580" name="Picture 4" descr="j01953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193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descr="MCj042932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57150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5178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
            <a:ext cx="8229600" cy="990600"/>
          </a:xfrm>
        </p:spPr>
        <p:txBody>
          <a:bodyPr/>
          <a:lstStyle/>
          <a:p>
            <a:pPr eaLnBrk="1" hangingPunct="1">
              <a:defRPr/>
            </a:pPr>
            <a:r>
              <a:rPr lang="en-US" b="1" dirty="0" smtClean="0">
                <a:effectLst>
                  <a:outerShdw blurRad="38100" dist="38100" dir="2700000" algn="tl">
                    <a:srgbClr val="000000">
                      <a:alpha val="43137"/>
                    </a:srgbClr>
                  </a:outerShdw>
                </a:effectLst>
                <a:latin typeface="Arial" charset="0"/>
              </a:rPr>
              <a:t>References List</a:t>
            </a:r>
          </a:p>
        </p:txBody>
      </p:sp>
      <p:sp>
        <p:nvSpPr>
          <p:cNvPr id="23555" name="Rectangle 3"/>
          <p:cNvSpPr>
            <a:spLocks noGrp="1" noChangeArrowheads="1"/>
          </p:cNvSpPr>
          <p:nvPr>
            <p:ph type="body" sz="half" idx="1"/>
          </p:nvPr>
        </p:nvSpPr>
        <p:spPr>
          <a:xfrm>
            <a:off x="228600" y="1371600"/>
            <a:ext cx="7307239" cy="5105400"/>
          </a:xfrm>
        </p:spPr>
        <p:txBody>
          <a:bodyPr/>
          <a:lstStyle/>
          <a:p>
            <a:pPr>
              <a:defRPr/>
            </a:pPr>
            <a:r>
              <a:rPr lang="en-US" sz="2800" dirty="0" smtClean="0">
                <a:latin typeface="Arial" charset="0"/>
              </a:rPr>
              <a:t>The References list appears at the end of your paper on its own page.</a:t>
            </a:r>
          </a:p>
          <a:p>
            <a:pPr>
              <a:defRPr/>
            </a:pPr>
            <a:r>
              <a:rPr lang="en-US" sz="2800" dirty="0" smtClean="0">
                <a:latin typeface="Arial" charset="0"/>
              </a:rPr>
              <a:t>Everything you referenced in your text must be listed in your References list .  </a:t>
            </a:r>
          </a:p>
          <a:p>
            <a:pPr>
              <a:defRPr/>
            </a:pPr>
            <a:r>
              <a:rPr lang="en-US" sz="2800" dirty="0" smtClean="0">
                <a:latin typeface="Arial" charset="0"/>
              </a:rPr>
              <a:t>Conversely, everything you list in the References list must be cited in your essay.  </a:t>
            </a:r>
          </a:p>
          <a:p>
            <a:pPr>
              <a:defRPr/>
            </a:pPr>
            <a:r>
              <a:rPr lang="en-US" sz="2800" dirty="0" smtClean="0">
                <a:latin typeface="Arial" charset="0"/>
              </a:rPr>
              <a:t>The References list provides the information needed for a reader to find and retrieve any source used in your paper.</a:t>
            </a:r>
            <a:endParaRPr lang="en-US" sz="2400" dirty="0" smtClean="0">
              <a:latin typeface="Arial" charset="0"/>
            </a:endParaRPr>
          </a:p>
        </p:txBody>
      </p:sp>
      <p:pic>
        <p:nvPicPr>
          <p:cNvPr id="25604" name="Picture 4" descr="MCj04318930000[1]"/>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7239001" y="1752600"/>
            <a:ext cx="1841500" cy="16827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803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strips(downLeft)">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strips(downLeft)">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strips(downLeft)">
                                      <p:cBhvr>
                                        <p:cTn id="17" dur="5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strips(downLeft)">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686800" cy="1143000"/>
          </a:xfrm>
        </p:spPr>
        <p:txBody>
          <a:bodyPr>
            <a:normAutofit/>
          </a:bodyPr>
          <a:lstStyle/>
          <a:p>
            <a:pPr eaLnBrk="1" hangingPunct="1">
              <a:defRPr/>
            </a:pPr>
            <a:r>
              <a:rPr lang="en-US" sz="4000" b="1" dirty="0" smtClean="0">
                <a:effectLst>
                  <a:outerShdw blurRad="38100" dist="38100" dir="2700000" algn="tl">
                    <a:srgbClr val="000000">
                      <a:alpha val="43137"/>
                    </a:srgbClr>
                  </a:outerShdw>
                </a:effectLst>
                <a:latin typeface="Arial" charset="0"/>
              </a:rPr>
              <a:t>General Tips: Print Resources</a:t>
            </a:r>
          </a:p>
        </p:txBody>
      </p:sp>
      <p:sp>
        <p:nvSpPr>
          <p:cNvPr id="57347" name="Rectangle 3"/>
          <p:cNvSpPr>
            <a:spLocks noGrp="1" noChangeArrowheads="1"/>
          </p:cNvSpPr>
          <p:nvPr>
            <p:ph type="body" idx="1"/>
          </p:nvPr>
        </p:nvSpPr>
        <p:spPr>
          <a:xfrm>
            <a:off x="457200" y="1600200"/>
            <a:ext cx="8229600" cy="5257799"/>
          </a:xfrm>
        </p:spPr>
        <p:txBody>
          <a:bodyPr>
            <a:noAutofit/>
          </a:bodyPr>
          <a:lstStyle/>
          <a:p>
            <a:pPr eaLnBrk="1" hangingPunct="1">
              <a:buFont typeface="Wingdings" panose="05000000000000000000" pitchFamily="2" charset="2"/>
              <a:buNone/>
              <a:defRPr/>
            </a:pPr>
            <a:r>
              <a:rPr lang="en-US" altLang="en-US" sz="1800" dirty="0" smtClean="0">
                <a:latin typeface="Arial" panose="020B0604020202020204" pitchFamily="34" charset="0"/>
              </a:rPr>
              <a:t>Author’s last name first, then his first (and middle) name(s) abbreviated.</a:t>
            </a:r>
          </a:p>
          <a:p>
            <a:pPr eaLnBrk="1" hangingPunct="1">
              <a:buFont typeface="Wingdings" panose="05000000000000000000" pitchFamily="2" charset="2"/>
              <a:buNone/>
              <a:defRPr/>
            </a:pPr>
            <a:r>
              <a:rPr lang="en-US" altLang="en-US" sz="1800" dirty="0" smtClean="0">
                <a:latin typeface="Arial" panose="020B0604020202020204" pitchFamily="34" charset="0"/>
              </a:rPr>
              <a:t>		</a:t>
            </a:r>
            <a:r>
              <a:rPr lang="en-US" altLang="en-US" sz="1800" dirty="0" err="1" smtClean="0">
                <a:solidFill>
                  <a:schemeClr val="folHlink"/>
                </a:solidFill>
                <a:latin typeface="Arial" panose="020B0604020202020204" pitchFamily="34" charset="0"/>
              </a:rPr>
              <a:t>Camplone</a:t>
            </a:r>
            <a:r>
              <a:rPr lang="en-US" altLang="en-US" sz="1800" dirty="0" smtClean="0">
                <a:solidFill>
                  <a:schemeClr val="folHlink"/>
                </a:solidFill>
                <a:latin typeface="Arial" panose="020B0604020202020204" pitchFamily="34" charset="0"/>
              </a:rPr>
              <a:t>, </a:t>
            </a:r>
            <a:r>
              <a:rPr lang="en-US" altLang="en-US" sz="1800" dirty="0">
                <a:solidFill>
                  <a:schemeClr val="folHlink"/>
                </a:solidFill>
                <a:latin typeface="Arial" panose="020B0604020202020204" pitchFamily="34" charset="0"/>
              </a:rPr>
              <a:t>A</a:t>
            </a:r>
            <a:r>
              <a:rPr lang="en-US" altLang="en-US" sz="1800" dirty="0" smtClean="0">
                <a:solidFill>
                  <a:schemeClr val="folHlink"/>
                </a:solidFill>
                <a:latin typeface="Arial" panose="020B0604020202020204" pitchFamily="34" charset="0"/>
              </a:rPr>
              <a:t>.</a:t>
            </a:r>
          </a:p>
          <a:p>
            <a:pPr eaLnBrk="1" hangingPunct="1">
              <a:buFont typeface="Wingdings" panose="05000000000000000000" pitchFamily="2" charset="2"/>
              <a:buNone/>
              <a:defRPr/>
            </a:pPr>
            <a:endParaRPr lang="en-US" altLang="en-US" sz="1800" dirty="0" smtClean="0">
              <a:solidFill>
                <a:schemeClr val="folHlink"/>
              </a:solidFill>
              <a:latin typeface="Arial" panose="020B0604020202020204" pitchFamily="34" charset="0"/>
            </a:endParaRPr>
          </a:p>
          <a:p>
            <a:pPr eaLnBrk="1" hangingPunct="1">
              <a:buFont typeface="Wingdings" panose="05000000000000000000" pitchFamily="2" charset="2"/>
              <a:buNone/>
              <a:defRPr/>
            </a:pPr>
            <a:r>
              <a:rPr lang="en-US" altLang="en-US" sz="1800" dirty="0" smtClean="0">
                <a:latin typeface="Arial" panose="020B0604020202020204" pitchFamily="34" charset="0"/>
              </a:rPr>
              <a:t>If more than one author, but no more than six, list all authors, separated by a comma, and connecting the last with an ampersand: </a:t>
            </a:r>
          </a:p>
          <a:p>
            <a:pPr eaLnBrk="1" hangingPunct="1">
              <a:buFont typeface="Wingdings" panose="05000000000000000000" pitchFamily="2" charset="2"/>
              <a:buNone/>
              <a:defRPr/>
            </a:pPr>
            <a:r>
              <a:rPr lang="en-US" altLang="en-US" sz="1800" dirty="0" smtClean="0"/>
              <a:t>		</a:t>
            </a:r>
            <a:r>
              <a:rPr lang="en-US" altLang="en-US" sz="1800" dirty="0" smtClean="0">
                <a:solidFill>
                  <a:schemeClr val="folHlink"/>
                </a:solidFill>
              </a:rPr>
              <a:t>Schulman, S. L., </a:t>
            </a:r>
            <a:r>
              <a:rPr lang="en-US" altLang="en-US" sz="1800" dirty="0" err="1" smtClean="0">
                <a:solidFill>
                  <a:schemeClr val="folHlink"/>
                </a:solidFill>
              </a:rPr>
              <a:t>Colish</a:t>
            </a:r>
            <a:r>
              <a:rPr lang="en-US" altLang="en-US" sz="1800" dirty="0" smtClean="0">
                <a:solidFill>
                  <a:schemeClr val="folHlink"/>
                </a:solidFill>
              </a:rPr>
              <a:t>, Y., von </a:t>
            </a:r>
            <a:r>
              <a:rPr lang="en-US" altLang="en-US" sz="1800" dirty="0" err="1" smtClean="0">
                <a:solidFill>
                  <a:schemeClr val="folHlink"/>
                </a:solidFill>
              </a:rPr>
              <a:t>Zuben</a:t>
            </a:r>
            <a:r>
              <a:rPr lang="en-US" altLang="en-US" sz="1800" dirty="0" smtClean="0">
                <a:solidFill>
                  <a:schemeClr val="folHlink"/>
                </a:solidFill>
              </a:rPr>
              <a:t>, F. C., &amp; </a:t>
            </a:r>
            <a:r>
              <a:rPr lang="en-US" altLang="en-US" sz="1800" dirty="0" err="1" smtClean="0">
                <a:solidFill>
                  <a:schemeClr val="folHlink"/>
                </a:solidFill>
              </a:rPr>
              <a:t>Kodman</a:t>
            </a:r>
            <a:r>
              <a:rPr lang="en-US" altLang="en-US" sz="1800" dirty="0" smtClean="0">
                <a:solidFill>
                  <a:schemeClr val="folHlink"/>
                </a:solidFill>
              </a:rPr>
              <a:t>-Jones, C. </a:t>
            </a:r>
            <a:r>
              <a:rPr lang="en-US" altLang="en-US" sz="1800" dirty="0" smtClean="0">
                <a:effectLst/>
              </a:rPr>
              <a:t> </a:t>
            </a:r>
            <a:endParaRPr lang="en-US" altLang="en-US" sz="1800" dirty="0" smtClean="0">
              <a:solidFill>
                <a:schemeClr val="folHlink"/>
              </a:solidFill>
              <a:latin typeface="Arial" panose="020B0604020202020204" pitchFamily="34" charset="0"/>
            </a:endParaRPr>
          </a:p>
          <a:p>
            <a:pPr eaLnBrk="1" hangingPunct="1">
              <a:buFont typeface="Wingdings" panose="05000000000000000000" pitchFamily="2" charset="2"/>
              <a:buNone/>
              <a:defRPr/>
            </a:pPr>
            <a:endParaRPr lang="en-US" altLang="en-US" sz="1800" dirty="0" smtClean="0">
              <a:solidFill>
                <a:schemeClr val="folHlink"/>
              </a:solidFill>
              <a:latin typeface="Arial" panose="020B0604020202020204" pitchFamily="34" charset="0"/>
            </a:endParaRPr>
          </a:p>
          <a:p>
            <a:pPr eaLnBrk="1" hangingPunct="1">
              <a:buFont typeface="Wingdings" panose="05000000000000000000" pitchFamily="2" charset="2"/>
              <a:buNone/>
              <a:defRPr/>
            </a:pPr>
            <a:r>
              <a:rPr lang="en-US" altLang="en-US" sz="1800" dirty="0" smtClean="0">
                <a:latin typeface="Arial" panose="020B0604020202020204" pitchFamily="34" charset="0"/>
              </a:rPr>
              <a:t>Titles of books and periodicals are italicized and only the first word in title and after a colon and proper nouns are capitalized: </a:t>
            </a:r>
          </a:p>
          <a:p>
            <a:pPr eaLnBrk="1" hangingPunct="1">
              <a:buFont typeface="Wingdings" panose="05000000000000000000" pitchFamily="2" charset="2"/>
              <a:buNone/>
              <a:defRPr/>
            </a:pPr>
            <a:r>
              <a:rPr lang="en-US" altLang="en-US" sz="1800" dirty="0" smtClean="0">
                <a:solidFill>
                  <a:schemeClr val="folHlink"/>
                </a:solidFill>
                <a:latin typeface="Arial" panose="020B0604020202020204" pitchFamily="34" charset="0"/>
              </a:rPr>
              <a:t>		</a:t>
            </a:r>
            <a:r>
              <a:rPr lang="en-US" altLang="en-US" sz="1800" i="1" dirty="0" smtClean="0">
                <a:solidFill>
                  <a:schemeClr val="folHlink"/>
                </a:solidFill>
                <a:latin typeface="Arial" panose="020B0604020202020204" pitchFamily="34" charset="0"/>
              </a:rPr>
              <a:t>Water world: Enuresis, the wet and dry of it.</a:t>
            </a:r>
          </a:p>
          <a:p>
            <a:pPr eaLnBrk="1" hangingPunct="1">
              <a:buFont typeface="Wingdings" panose="05000000000000000000" pitchFamily="2" charset="2"/>
              <a:buNone/>
              <a:defRPr/>
            </a:pPr>
            <a:r>
              <a:rPr lang="en-US" altLang="en-US" sz="1800" i="1" dirty="0" smtClean="0">
                <a:solidFill>
                  <a:schemeClr val="folHlink"/>
                </a:solidFill>
                <a:latin typeface="Arial" panose="020B0604020202020204" pitchFamily="34" charset="0"/>
              </a:rPr>
              <a:t>		Clinical Pediatrics</a:t>
            </a:r>
          </a:p>
          <a:p>
            <a:pPr eaLnBrk="1" hangingPunct="1">
              <a:buFont typeface="Wingdings" panose="05000000000000000000" pitchFamily="2" charset="2"/>
              <a:buNone/>
              <a:defRPr/>
            </a:pPr>
            <a:endParaRPr lang="en-US" altLang="en-US" sz="1800" dirty="0" smtClean="0">
              <a:latin typeface="Arial" panose="020B0604020202020204" pitchFamily="34" charset="0"/>
            </a:endParaRPr>
          </a:p>
          <a:p>
            <a:pPr eaLnBrk="1" hangingPunct="1">
              <a:buFont typeface="Wingdings" panose="05000000000000000000" pitchFamily="2" charset="2"/>
              <a:buNone/>
              <a:defRPr/>
            </a:pPr>
            <a:r>
              <a:rPr lang="en-US" altLang="en-US" sz="1800" dirty="0" smtClean="0">
                <a:latin typeface="Arial" panose="020B0604020202020204" pitchFamily="34" charset="0"/>
              </a:rPr>
              <a:t>Article and chapter titles appear in regular font with same rules for capitalization:</a:t>
            </a:r>
          </a:p>
          <a:p>
            <a:pPr>
              <a:buFont typeface="Wingdings" panose="05000000000000000000" pitchFamily="2" charset="2"/>
              <a:buNone/>
              <a:defRPr/>
            </a:pPr>
            <a:r>
              <a:rPr lang="en-US" altLang="en-US" sz="1800" i="1" dirty="0" smtClean="0"/>
              <a:t>		</a:t>
            </a:r>
            <a:r>
              <a:rPr lang="en-US" altLang="en-US" sz="1800" dirty="0" smtClean="0">
                <a:solidFill>
                  <a:schemeClr val="folHlink"/>
                </a:solidFill>
              </a:rPr>
              <a:t>To treat bed-wetting, healthy doses of patience.</a:t>
            </a:r>
            <a:r>
              <a:rPr lang="en-US" altLang="en-US" sz="1800" dirty="0" smtClean="0">
                <a:effectLst/>
              </a:rPr>
              <a:t> </a:t>
            </a:r>
          </a:p>
          <a:p>
            <a:pPr>
              <a:buFont typeface="Wingdings" panose="05000000000000000000" pitchFamily="2" charset="2"/>
              <a:buNone/>
              <a:defRPr/>
            </a:pPr>
            <a:endParaRPr lang="en-US" altLang="en-US" sz="1800" dirty="0" smtClean="0">
              <a:latin typeface="Arial" panose="020B0604020202020204" pitchFamily="34" charset="0"/>
            </a:endParaRPr>
          </a:p>
        </p:txBody>
      </p:sp>
    </p:spTree>
    <p:extLst>
      <p:ext uri="{BB962C8B-B14F-4D97-AF65-F5344CB8AC3E}">
        <p14:creationId xmlns:p14="http://schemas.microsoft.com/office/powerpoint/2010/main" val="1195146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7347">
                                            <p:txEl>
                                              <p:pRg st="6" end="6"/>
                                            </p:txEl>
                                          </p:spTgt>
                                        </p:tgtEl>
                                        <p:attrNameLst>
                                          <p:attrName>style.visibility</p:attrName>
                                        </p:attrNameLst>
                                      </p:cBhvr>
                                      <p:to>
                                        <p:strVal val="visible"/>
                                      </p:to>
                                    </p:set>
                                    <p:animEffect transition="in" filter="wipe(down)">
                                      <p:cBhvr>
                                        <p:cTn id="7" dur="500"/>
                                        <p:tgtEl>
                                          <p:spTgt spid="57347">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wipe(down)">
                                      <p:cBhvr>
                                        <p:cTn id="12" dur="500"/>
                                        <p:tgtEl>
                                          <p:spTgt spid="5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57347">
                                            <p:txEl>
                                              <p:pRg st="1" end="1"/>
                                            </p:txEl>
                                          </p:spTgt>
                                        </p:tgtEl>
                                        <p:attrNameLst>
                                          <p:attrName>style.visibility</p:attrName>
                                        </p:attrNameLst>
                                      </p:cBhvr>
                                      <p:to>
                                        <p:strVal val="visible"/>
                                      </p:to>
                                    </p:set>
                                    <p:animEffect transition="in" filter="wipe(down)">
                                      <p:cBhvr>
                                        <p:cTn id="17" dur="500"/>
                                        <p:tgtEl>
                                          <p:spTgt spid="57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7347">
                                            <p:txEl>
                                              <p:pRg st="3" end="3"/>
                                            </p:txEl>
                                          </p:spTgt>
                                        </p:tgtEl>
                                        <p:attrNameLst>
                                          <p:attrName>style.visibility</p:attrName>
                                        </p:attrNameLst>
                                      </p:cBhvr>
                                      <p:to>
                                        <p:strVal val="visible"/>
                                      </p:to>
                                    </p:set>
                                    <p:animEffect transition="in" filter="wipe(down)">
                                      <p:cBhvr>
                                        <p:cTn id="22" dur="500"/>
                                        <p:tgtEl>
                                          <p:spTgt spid="573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57347">
                                            <p:txEl>
                                              <p:pRg st="4" end="4"/>
                                            </p:txEl>
                                          </p:spTgt>
                                        </p:tgtEl>
                                        <p:attrNameLst>
                                          <p:attrName>style.visibility</p:attrName>
                                        </p:attrNameLst>
                                      </p:cBhvr>
                                      <p:to>
                                        <p:strVal val="visible"/>
                                      </p:to>
                                    </p:set>
                                    <p:animEffect transition="in" filter="wipe(down)">
                                      <p:cBhvr>
                                        <p:cTn id="27" dur="500"/>
                                        <p:tgtEl>
                                          <p:spTgt spid="573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57347">
                                            <p:txEl>
                                              <p:pRg st="7" end="7"/>
                                            </p:txEl>
                                          </p:spTgt>
                                        </p:tgtEl>
                                        <p:attrNameLst>
                                          <p:attrName>style.visibility</p:attrName>
                                        </p:attrNameLst>
                                      </p:cBhvr>
                                      <p:to>
                                        <p:strVal val="visible"/>
                                      </p:to>
                                    </p:set>
                                    <p:animEffect transition="in" filter="wipe(down)">
                                      <p:cBhvr>
                                        <p:cTn id="32" dur="500"/>
                                        <p:tgtEl>
                                          <p:spTgt spid="57347">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57347">
                                            <p:txEl>
                                              <p:pRg st="8" end="8"/>
                                            </p:txEl>
                                          </p:spTgt>
                                        </p:tgtEl>
                                        <p:attrNameLst>
                                          <p:attrName>style.visibility</p:attrName>
                                        </p:attrNameLst>
                                      </p:cBhvr>
                                      <p:to>
                                        <p:strVal val="visible"/>
                                      </p:to>
                                    </p:set>
                                    <p:animEffect transition="in" filter="wipe(down)">
                                      <p:cBhvr>
                                        <p:cTn id="37" dur="500"/>
                                        <p:tgtEl>
                                          <p:spTgt spid="57347">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57347">
                                            <p:txEl>
                                              <p:pRg st="10" end="10"/>
                                            </p:txEl>
                                          </p:spTgt>
                                        </p:tgtEl>
                                        <p:attrNameLst>
                                          <p:attrName>style.visibility</p:attrName>
                                        </p:attrNameLst>
                                      </p:cBhvr>
                                      <p:to>
                                        <p:strVal val="visible"/>
                                      </p:to>
                                    </p:set>
                                    <p:animEffect transition="in" filter="wipe(down)">
                                      <p:cBhvr>
                                        <p:cTn id="42" dur="500"/>
                                        <p:tgtEl>
                                          <p:spTgt spid="57347">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57347">
                                            <p:txEl>
                                              <p:pRg st="11" end="11"/>
                                            </p:txEl>
                                          </p:spTgt>
                                        </p:tgtEl>
                                        <p:attrNameLst>
                                          <p:attrName>style.visibility</p:attrName>
                                        </p:attrNameLst>
                                      </p:cBhvr>
                                      <p:to>
                                        <p:strVal val="visible"/>
                                      </p:to>
                                    </p:set>
                                    <p:animEffect transition="in" filter="wipe(down)">
                                      <p:cBhvr>
                                        <p:cTn id="47" dur="500"/>
                                        <p:tgtEl>
                                          <p:spTgt spid="573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n-US" smtClean="0"/>
              <a:t>Book Examples</a:t>
            </a:r>
          </a:p>
        </p:txBody>
      </p:sp>
      <p:sp>
        <p:nvSpPr>
          <p:cNvPr id="55299" name="Rectangle 3"/>
          <p:cNvSpPr>
            <a:spLocks noGrp="1" noChangeArrowheads="1"/>
          </p:cNvSpPr>
          <p:nvPr>
            <p:ph type="body" sz="half" idx="1"/>
          </p:nvPr>
        </p:nvSpPr>
        <p:spPr>
          <a:xfrm>
            <a:off x="381000" y="1981200"/>
            <a:ext cx="8229600" cy="4114800"/>
          </a:xfrm>
        </p:spPr>
        <p:txBody>
          <a:bodyPr/>
          <a:lstStyle/>
          <a:p>
            <a:pPr eaLnBrk="1" hangingPunct="1">
              <a:lnSpc>
                <a:spcPct val="200000"/>
              </a:lnSpc>
              <a:buFont typeface="Wingdings" panose="05000000000000000000" pitchFamily="2" charset="2"/>
              <a:buNone/>
              <a:defRPr/>
            </a:pPr>
            <a:r>
              <a:rPr lang="en-US" altLang="en-US" sz="1800" b="1" smtClean="0">
                <a:latin typeface="Arial" panose="020B0604020202020204" pitchFamily="34" charset="0"/>
              </a:rPr>
              <a:t>With one author:</a:t>
            </a:r>
          </a:p>
          <a:p>
            <a:pPr eaLnBrk="1" hangingPunct="1">
              <a:lnSpc>
                <a:spcPct val="200000"/>
              </a:lnSpc>
              <a:buFont typeface="Wingdings" panose="05000000000000000000" pitchFamily="2" charset="2"/>
              <a:buNone/>
              <a:defRPr/>
            </a:pPr>
            <a:r>
              <a:rPr lang="en-US" altLang="en-US" sz="1800" smtClean="0">
                <a:solidFill>
                  <a:schemeClr val="folHlink"/>
                </a:solidFill>
                <a:latin typeface="Arial" panose="020B0604020202020204" pitchFamily="34" charset="0"/>
              </a:rPr>
              <a:t>Seligman, L. (1999). </a:t>
            </a:r>
            <a:r>
              <a:rPr lang="en-US" altLang="en-US" sz="1800" i="1" smtClean="0">
                <a:solidFill>
                  <a:schemeClr val="folHlink"/>
                </a:solidFill>
                <a:latin typeface="Arial" panose="020B0604020202020204" pitchFamily="34" charset="0"/>
              </a:rPr>
              <a:t>Selecting effective treatments: A comprehensive,  systematic guide to treating mental disorders</a:t>
            </a:r>
            <a:r>
              <a:rPr lang="en-US" altLang="en-US" sz="1800" smtClean="0">
                <a:solidFill>
                  <a:schemeClr val="folHlink"/>
                </a:solidFill>
                <a:latin typeface="Arial" panose="020B0604020202020204" pitchFamily="34" charset="0"/>
              </a:rPr>
              <a:t>. San Francisco: Jossey-Bass.</a:t>
            </a:r>
          </a:p>
          <a:p>
            <a:pPr eaLnBrk="1" hangingPunct="1">
              <a:lnSpc>
                <a:spcPct val="200000"/>
              </a:lnSpc>
              <a:buFont typeface="Wingdings" panose="05000000000000000000" pitchFamily="2" charset="2"/>
              <a:buNone/>
              <a:defRPr/>
            </a:pPr>
            <a:r>
              <a:rPr lang="en-US" altLang="en-US" sz="1800" b="1" smtClean="0">
                <a:latin typeface="Arial" panose="020B0604020202020204" pitchFamily="34" charset="0"/>
              </a:rPr>
              <a:t>With three to six authors:</a:t>
            </a:r>
          </a:p>
          <a:p>
            <a:pPr eaLnBrk="1" hangingPunct="1">
              <a:lnSpc>
                <a:spcPct val="200000"/>
              </a:lnSpc>
              <a:buFont typeface="Wingdings" panose="05000000000000000000" pitchFamily="2" charset="2"/>
              <a:buNone/>
              <a:defRPr/>
            </a:pPr>
            <a:r>
              <a:rPr lang="en-US" altLang="en-US" sz="1800" smtClean="0">
                <a:solidFill>
                  <a:schemeClr val="folHlink"/>
                </a:solidFill>
                <a:latin typeface="Arial" panose="020B0604020202020204" pitchFamily="34" charset="0"/>
              </a:rPr>
              <a:t>Tikling, S. F., Avulsion, D. T., Bonds, B., &amp; Huckabee, T. S. (2008). </a:t>
            </a:r>
            <a:r>
              <a:rPr lang="en-US" altLang="en-US" sz="1800" i="1" smtClean="0">
                <a:solidFill>
                  <a:schemeClr val="folHlink"/>
                </a:solidFill>
                <a:latin typeface="Arial" panose="020B0604020202020204" pitchFamily="34" charset="0"/>
              </a:rPr>
              <a:t>Unstoppable leakages: Every child deserves plumbing</a:t>
            </a:r>
            <a:r>
              <a:rPr lang="en-US" altLang="en-US" sz="1800" smtClean="0">
                <a:solidFill>
                  <a:schemeClr val="folHlink"/>
                </a:solidFill>
                <a:latin typeface="Arial" panose="020B0604020202020204" pitchFamily="34" charset="0"/>
              </a:rPr>
              <a:t>. Lanham, MD: Rowman &amp; Littlefield.</a:t>
            </a:r>
            <a:endParaRPr lang="en-US" altLang="en-US" sz="1800" smtClean="0">
              <a:solidFill>
                <a:schemeClr val="folHlink"/>
              </a:solidFill>
            </a:endParaRPr>
          </a:p>
        </p:txBody>
      </p:sp>
      <p:sp>
        <p:nvSpPr>
          <p:cNvPr id="55301" name="Text Box 5"/>
          <p:cNvSpPr txBox="1">
            <a:spLocks noChangeArrowheads="1"/>
          </p:cNvSpPr>
          <p:nvPr/>
        </p:nvSpPr>
        <p:spPr bwMode="auto">
          <a:xfrm>
            <a:off x="3962400" y="3733800"/>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2000">
                <a:solidFill>
                  <a:srgbClr val="FF6600"/>
                </a:solidFill>
                <a:latin typeface="Arial" panose="020B0604020202020204" pitchFamily="34" charset="0"/>
              </a:rPr>
              <a:t>List all authors Last Name in full, then first</a:t>
            </a:r>
          </a:p>
          <a:p>
            <a:pPr eaLnBrk="1" hangingPunct="1">
              <a:spcBef>
                <a:spcPct val="0"/>
              </a:spcBef>
              <a:buClrTx/>
              <a:buSzTx/>
              <a:buFontTx/>
              <a:buNone/>
            </a:pPr>
            <a:r>
              <a:rPr lang="en-US" altLang="en-US" sz="2000">
                <a:solidFill>
                  <a:srgbClr val="FF6600"/>
                </a:solidFill>
                <a:latin typeface="Arial" panose="020B0604020202020204" pitchFamily="34" charset="0"/>
              </a:rPr>
              <a:t>(and middle) name(s) abbreviated</a:t>
            </a:r>
            <a:endParaRPr lang="en-US" altLang="en-US" sz="1800">
              <a:solidFill>
                <a:srgbClr val="FF6600"/>
              </a:solidFill>
              <a:latin typeface="Arial" panose="020B0604020202020204" pitchFamily="34" charset="0"/>
            </a:endParaRPr>
          </a:p>
        </p:txBody>
      </p:sp>
      <p:sp>
        <p:nvSpPr>
          <p:cNvPr id="55302" name="Text Box 6"/>
          <p:cNvSpPr txBox="1">
            <a:spLocks noChangeArrowheads="1"/>
          </p:cNvSpPr>
          <p:nvPr/>
        </p:nvSpPr>
        <p:spPr bwMode="auto">
          <a:xfrm>
            <a:off x="2590800" y="2057400"/>
            <a:ext cx="2217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a:solidFill>
                  <a:srgbClr val="FF6600"/>
                </a:solidFill>
                <a:latin typeface="Arial" panose="020B0604020202020204" pitchFamily="34" charset="0"/>
              </a:rPr>
              <a:t>Italicize </a:t>
            </a:r>
            <a:r>
              <a:rPr lang="en-US" altLang="en-US" sz="2000">
                <a:solidFill>
                  <a:srgbClr val="FF6600"/>
                </a:solidFill>
                <a:latin typeface="Arial" panose="020B0604020202020204" pitchFamily="34" charset="0"/>
              </a:rPr>
              <a:t>title</a:t>
            </a:r>
            <a:r>
              <a:rPr lang="en-US" altLang="en-US" sz="1800">
                <a:solidFill>
                  <a:srgbClr val="FF6600"/>
                </a:solidFill>
                <a:latin typeface="Arial" panose="020B0604020202020204" pitchFamily="34" charset="0"/>
              </a:rPr>
              <a:t> of book</a:t>
            </a:r>
          </a:p>
        </p:txBody>
      </p:sp>
      <p:sp>
        <p:nvSpPr>
          <p:cNvPr id="55307" name="Line 11"/>
          <p:cNvSpPr>
            <a:spLocks noChangeShapeType="1"/>
          </p:cNvSpPr>
          <p:nvPr/>
        </p:nvSpPr>
        <p:spPr bwMode="auto">
          <a:xfrm>
            <a:off x="3810000" y="2514600"/>
            <a:ext cx="228600" cy="381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5308" name="Line 12"/>
          <p:cNvSpPr>
            <a:spLocks noChangeShapeType="1"/>
          </p:cNvSpPr>
          <p:nvPr/>
        </p:nvSpPr>
        <p:spPr bwMode="auto">
          <a:xfrm flipH="1">
            <a:off x="2362200" y="4038600"/>
            <a:ext cx="1524000" cy="5334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33801" name="Picture 13" descr="MPj04276850000[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543800" y="152400"/>
            <a:ext cx="1320800" cy="1981200"/>
          </a:xfrm>
          <a:noFill/>
          <a:extLst>
            <a:ext uri="{909E8E84-426E-40DD-AFC4-6F175D3DCCD1}">
              <a14:hiddenFill xmlns:a14="http://schemas.microsoft.com/office/drawing/2010/main">
                <a:solidFill>
                  <a:srgbClr val="FFFFFF"/>
                </a:solidFill>
              </a14:hiddenFill>
            </a:ext>
          </a:extLst>
        </p:spPr>
      </p:pic>
      <p:sp>
        <p:nvSpPr>
          <p:cNvPr id="55311" name="Line 15"/>
          <p:cNvSpPr>
            <a:spLocks noChangeShapeType="1"/>
          </p:cNvSpPr>
          <p:nvPr/>
        </p:nvSpPr>
        <p:spPr bwMode="auto">
          <a:xfrm flipH="1" flipV="1">
            <a:off x="7467600" y="5410200"/>
            <a:ext cx="15240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5312" name="Text Box 16"/>
          <p:cNvSpPr txBox="1">
            <a:spLocks noChangeArrowheads="1"/>
          </p:cNvSpPr>
          <p:nvPr/>
        </p:nvSpPr>
        <p:spPr bwMode="auto">
          <a:xfrm>
            <a:off x="5410200" y="2133600"/>
            <a:ext cx="3063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a:solidFill>
                  <a:srgbClr val="FF6600"/>
                </a:solidFill>
                <a:latin typeface="Arial" panose="020B0604020202020204" pitchFamily="34" charset="0"/>
              </a:rPr>
              <a:t>Use a colon between the </a:t>
            </a:r>
          </a:p>
          <a:p>
            <a:pPr eaLnBrk="1" hangingPunct="1">
              <a:spcBef>
                <a:spcPct val="0"/>
              </a:spcBef>
              <a:buClrTx/>
              <a:buSzTx/>
              <a:buFontTx/>
              <a:buNone/>
            </a:pPr>
            <a:r>
              <a:rPr lang="en-US" altLang="en-US" sz="1800">
                <a:solidFill>
                  <a:srgbClr val="FF6600"/>
                </a:solidFill>
                <a:latin typeface="Arial" panose="020B0604020202020204" pitchFamily="34" charset="0"/>
              </a:rPr>
              <a:t>main title and the subtitle</a:t>
            </a:r>
          </a:p>
        </p:txBody>
      </p:sp>
      <p:sp>
        <p:nvSpPr>
          <p:cNvPr id="55313" name="Line 17"/>
          <p:cNvSpPr>
            <a:spLocks noChangeShapeType="1"/>
          </p:cNvSpPr>
          <p:nvPr/>
        </p:nvSpPr>
        <p:spPr bwMode="auto">
          <a:xfrm flipH="1">
            <a:off x="5715000" y="2667000"/>
            <a:ext cx="76200" cy="2286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5314" name="Text Box 18"/>
          <p:cNvSpPr txBox="1">
            <a:spLocks noChangeArrowheads="1"/>
          </p:cNvSpPr>
          <p:nvPr/>
        </p:nvSpPr>
        <p:spPr bwMode="auto">
          <a:xfrm>
            <a:off x="0" y="6019800"/>
            <a:ext cx="2514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a:solidFill>
                  <a:srgbClr val="FF6600"/>
                </a:solidFill>
                <a:latin typeface="Arial" panose="020B0604020202020204" pitchFamily="34" charset="0"/>
              </a:rPr>
              <a:t>Remember to indent all lines after the first line ½ inch</a:t>
            </a:r>
          </a:p>
        </p:txBody>
      </p:sp>
      <p:sp>
        <p:nvSpPr>
          <p:cNvPr id="55315" name="Line 19"/>
          <p:cNvSpPr>
            <a:spLocks noChangeShapeType="1"/>
          </p:cNvSpPr>
          <p:nvPr/>
        </p:nvSpPr>
        <p:spPr bwMode="auto">
          <a:xfrm flipV="1">
            <a:off x="381000" y="5791200"/>
            <a:ext cx="304800" cy="304800"/>
          </a:xfrm>
          <a:prstGeom prst="line">
            <a:avLst/>
          </a:prstGeom>
          <a:noFill/>
          <a:ln w="38100" cmpd="dbl">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5316" name="Line 20"/>
          <p:cNvSpPr>
            <a:spLocks noChangeShapeType="1"/>
          </p:cNvSpPr>
          <p:nvPr/>
        </p:nvSpPr>
        <p:spPr bwMode="auto">
          <a:xfrm flipV="1">
            <a:off x="228600" y="3733800"/>
            <a:ext cx="533400" cy="2286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08" name="Text Box 19"/>
          <p:cNvSpPr txBox="1">
            <a:spLocks noChangeArrowheads="1"/>
          </p:cNvSpPr>
          <p:nvPr/>
        </p:nvSpPr>
        <p:spPr bwMode="auto">
          <a:xfrm>
            <a:off x="3429000" y="5942013"/>
            <a:ext cx="29718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1800">
                <a:solidFill>
                  <a:srgbClr val="FF6600"/>
                </a:solidFill>
                <a:latin typeface="Arial" panose="020B0604020202020204" pitchFamily="34" charset="0"/>
              </a:rPr>
              <a:t>Date of publication in parentheses, followed by a period</a:t>
            </a:r>
          </a:p>
        </p:txBody>
      </p:sp>
      <p:sp>
        <p:nvSpPr>
          <p:cNvPr id="2" name="Line 19"/>
          <p:cNvSpPr>
            <a:spLocks noChangeShapeType="1"/>
          </p:cNvSpPr>
          <p:nvPr/>
        </p:nvSpPr>
        <p:spPr bwMode="auto">
          <a:xfrm flipV="1">
            <a:off x="6400800" y="4953000"/>
            <a:ext cx="304800" cy="838200"/>
          </a:xfrm>
          <a:prstGeom prst="line">
            <a:avLst/>
          </a:prstGeom>
          <a:noFill/>
          <a:ln w="38100" cmpd="dbl">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10" name="Text Box 21"/>
          <p:cNvSpPr txBox="1">
            <a:spLocks noChangeArrowheads="1"/>
          </p:cNvSpPr>
          <p:nvPr/>
        </p:nvSpPr>
        <p:spPr bwMode="auto">
          <a:xfrm>
            <a:off x="5105400" y="33528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buClrTx/>
              <a:buSzTx/>
              <a:buFontTx/>
              <a:buNone/>
            </a:pPr>
            <a:endParaRPr lang="en-US" altLang="en-US" sz="1800">
              <a:latin typeface="Arial" panose="020B0604020202020204" pitchFamily="34" charset="0"/>
            </a:endParaRPr>
          </a:p>
        </p:txBody>
      </p:sp>
      <p:sp>
        <p:nvSpPr>
          <p:cNvPr id="33811" name="Text Box 21"/>
          <p:cNvSpPr txBox="1">
            <a:spLocks noChangeArrowheads="1"/>
          </p:cNvSpPr>
          <p:nvPr/>
        </p:nvSpPr>
        <p:spPr bwMode="auto">
          <a:xfrm>
            <a:off x="7696200" y="4419600"/>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FF6600"/>
                </a:solidFill>
              </a:rPr>
              <a:t>Publisher’s name</a:t>
            </a:r>
          </a:p>
        </p:txBody>
      </p:sp>
      <p:sp>
        <p:nvSpPr>
          <p:cNvPr id="3" name="Line 17"/>
          <p:cNvSpPr>
            <a:spLocks noChangeShapeType="1"/>
          </p:cNvSpPr>
          <p:nvPr/>
        </p:nvSpPr>
        <p:spPr bwMode="auto">
          <a:xfrm flipH="1" flipV="1">
            <a:off x="8077200" y="3733800"/>
            <a:ext cx="0" cy="8382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 name="Line 17"/>
          <p:cNvSpPr>
            <a:spLocks noChangeShapeType="1"/>
          </p:cNvSpPr>
          <p:nvPr/>
        </p:nvSpPr>
        <p:spPr bwMode="auto">
          <a:xfrm flipH="1">
            <a:off x="2438400" y="4876800"/>
            <a:ext cx="5486400" cy="762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14" name="Text Box 26"/>
          <p:cNvSpPr txBox="1">
            <a:spLocks noChangeArrowheads="1"/>
          </p:cNvSpPr>
          <p:nvPr/>
        </p:nvSpPr>
        <p:spPr bwMode="auto">
          <a:xfrm>
            <a:off x="7620000" y="5257800"/>
            <a:ext cx="152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FF6600"/>
                </a:solidFill>
              </a:rPr>
              <a:t>If city of publication is not well-known, add state postal code</a:t>
            </a:r>
          </a:p>
        </p:txBody>
      </p:sp>
    </p:spTree>
    <p:extLst>
      <p:ext uri="{BB962C8B-B14F-4D97-AF65-F5344CB8AC3E}">
        <p14:creationId xmlns:p14="http://schemas.microsoft.com/office/powerpoint/2010/main" val="3782678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p:cTn id="7" dur="500" fill="hold"/>
                                        <p:tgtEl>
                                          <p:spTgt spid="552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529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5299">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5529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55299">
                                            <p:txEl>
                                              <p:pRg st="1" end="1"/>
                                            </p:txEl>
                                          </p:spTgt>
                                        </p:tgtEl>
                                        <p:attrNameLst>
                                          <p:attrName>style.visibility</p:attrName>
                                        </p:attrNameLst>
                                      </p:cBhvr>
                                      <p:to>
                                        <p:strVal val="visible"/>
                                      </p:to>
                                    </p:set>
                                    <p:anim calcmode="lin" valueType="num">
                                      <p:cBhvr>
                                        <p:cTn id="15" dur="500" fill="hold"/>
                                        <p:tgtEl>
                                          <p:spTgt spid="55299">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55299">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55299">
                                            <p:txEl>
                                              <p:pRg st="1" end="1"/>
                                            </p:txEl>
                                          </p:spTgt>
                                        </p:tgtEl>
                                        <p:attrNameLst>
                                          <p:attrName>style.rotation</p:attrName>
                                        </p:attrNameLst>
                                      </p:cBhvr>
                                      <p:tavLst>
                                        <p:tav tm="0">
                                          <p:val>
                                            <p:fltVal val="90"/>
                                          </p:val>
                                        </p:tav>
                                        <p:tav tm="100000">
                                          <p:val>
                                            <p:fltVal val="0"/>
                                          </p:val>
                                        </p:tav>
                                      </p:tavLst>
                                    </p:anim>
                                    <p:animEffect transition="in" filter="fade">
                                      <p:cBhvr>
                                        <p:cTn id="18" dur="500"/>
                                        <p:tgtEl>
                                          <p:spTgt spid="5529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5302"/>
                                        </p:tgtEl>
                                        <p:attrNameLst>
                                          <p:attrName>style.visibility</p:attrName>
                                        </p:attrNameLst>
                                      </p:cBhvr>
                                      <p:to>
                                        <p:strVal val="visible"/>
                                      </p:to>
                                    </p:set>
                                    <p:anim calcmode="lin" valueType="num">
                                      <p:cBhvr additive="base">
                                        <p:cTn id="23" dur="500" fill="hold"/>
                                        <p:tgtEl>
                                          <p:spTgt spid="55302"/>
                                        </p:tgtEl>
                                        <p:attrNameLst>
                                          <p:attrName>ppt_x</p:attrName>
                                        </p:attrNameLst>
                                      </p:cBhvr>
                                      <p:tavLst>
                                        <p:tav tm="0">
                                          <p:val>
                                            <p:strVal val="#ppt_x"/>
                                          </p:val>
                                        </p:tav>
                                        <p:tav tm="100000">
                                          <p:val>
                                            <p:strVal val="#ppt_x"/>
                                          </p:val>
                                        </p:tav>
                                      </p:tavLst>
                                    </p:anim>
                                    <p:anim calcmode="lin" valueType="num">
                                      <p:cBhvr additive="base">
                                        <p:cTn id="24" dur="500" fill="hold"/>
                                        <p:tgtEl>
                                          <p:spTgt spid="5530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5307"/>
                                        </p:tgtEl>
                                        <p:attrNameLst>
                                          <p:attrName>style.visibility</p:attrName>
                                        </p:attrNameLst>
                                      </p:cBhvr>
                                      <p:to>
                                        <p:strVal val="visible"/>
                                      </p:to>
                                    </p:set>
                                    <p:anim calcmode="lin" valueType="num">
                                      <p:cBhvr additive="base">
                                        <p:cTn id="27" dur="500" fill="hold"/>
                                        <p:tgtEl>
                                          <p:spTgt spid="55307"/>
                                        </p:tgtEl>
                                        <p:attrNameLst>
                                          <p:attrName>ppt_x</p:attrName>
                                        </p:attrNameLst>
                                      </p:cBhvr>
                                      <p:tavLst>
                                        <p:tav tm="0">
                                          <p:val>
                                            <p:strVal val="#ppt_x"/>
                                          </p:val>
                                        </p:tav>
                                        <p:tav tm="100000">
                                          <p:val>
                                            <p:strVal val="#ppt_x"/>
                                          </p:val>
                                        </p:tav>
                                      </p:tavLst>
                                    </p:anim>
                                    <p:anim calcmode="lin" valueType="num">
                                      <p:cBhvr additive="base">
                                        <p:cTn id="28" dur="500" fill="hold"/>
                                        <p:tgtEl>
                                          <p:spTgt spid="55307"/>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5312"/>
                                        </p:tgtEl>
                                        <p:attrNameLst>
                                          <p:attrName>style.visibility</p:attrName>
                                        </p:attrNameLst>
                                      </p:cBhvr>
                                      <p:to>
                                        <p:strVal val="visible"/>
                                      </p:to>
                                    </p:set>
                                    <p:anim calcmode="lin" valueType="num">
                                      <p:cBhvr additive="base">
                                        <p:cTn id="33" dur="500" fill="hold"/>
                                        <p:tgtEl>
                                          <p:spTgt spid="55312"/>
                                        </p:tgtEl>
                                        <p:attrNameLst>
                                          <p:attrName>ppt_x</p:attrName>
                                        </p:attrNameLst>
                                      </p:cBhvr>
                                      <p:tavLst>
                                        <p:tav tm="0">
                                          <p:val>
                                            <p:strVal val="#ppt_x"/>
                                          </p:val>
                                        </p:tav>
                                        <p:tav tm="100000">
                                          <p:val>
                                            <p:strVal val="#ppt_x"/>
                                          </p:val>
                                        </p:tav>
                                      </p:tavLst>
                                    </p:anim>
                                    <p:anim calcmode="lin" valueType="num">
                                      <p:cBhvr additive="base">
                                        <p:cTn id="34" dur="500" fill="hold"/>
                                        <p:tgtEl>
                                          <p:spTgt spid="553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5313"/>
                                        </p:tgtEl>
                                        <p:attrNameLst>
                                          <p:attrName>style.visibility</p:attrName>
                                        </p:attrNameLst>
                                      </p:cBhvr>
                                      <p:to>
                                        <p:strVal val="visible"/>
                                      </p:to>
                                    </p:set>
                                    <p:anim calcmode="lin" valueType="num">
                                      <p:cBhvr additive="base">
                                        <p:cTn id="37" dur="500" fill="hold"/>
                                        <p:tgtEl>
                                          <p:spTgt spid="55313"/>
                                        </p:tgtEl>
                                        <p:attrNameLst>
                                          <p:attrName>ppt_x</p:attrName>
                                        </p:attrNameLst>
                                      </p:cBhvr>
                                      <p:tavLst>
                                        <p:tav tm="0">
                                          <p:val>
                                            <p:strVal val="#ppt_x"/>
                                          </p:val>
                                        </p:tav>
                                        <p:tav tm="100000">
                                          <p:val>
                                            <p:strVal val="#ppt_x"/>
                                          </p:val>
                                        </p:tav>
                                      </p:tavLst>
                                    </p:anim>
                                    <p:anim calcmode="lin" valueType="num">
                                      <p:cBhvr additive="base">
                                        <p:cTn id="38" dur="500" fill="hold"/>
                                        <p:tgtEl>
                                          <p:spTgt spid="55313"/>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iterate type="lt">
                                    <p:tmPct val="5000"/>
                                  </p:iterate>
                                  <p:childTnLst>
                                    <p:set>
                                      <p:cBhvr>
                                        <p:cTn id="42" dur="1" fill="hold">
                                          <p:stCondLst>
                                            <p:cond delay="0"/>
                                          </p:stCondLst>
                                        </p:cTn>
                                        <p:tgtEl>
                                          <p:spTgt spid="55299">
                                            <p:txEl>
                                              <p:pRg st="2" end="2"/>
                                            </p:txEl>
                                          </p:spTgt>
                                        </p:tgtEl>
                                        <p:attrNameLst>
                                          <p:attrName>style.visibility</p:attrName>
                                        </p:attrNameLst>
                                      </p:cBhvr>
                                      <p:to>
                                        <p:strVal val="visible"/>
                                      </p:to>
                                    </p:set>
                                    <p:anim calcmode="lin" valueType="num">
                                      <p:cBhvr>
                                        <p:cTn id="43" dur="500" fill="hold"/>
                                        <p:tgtEl>
                                          <p:spTgt spid="55299">
                                            <p:txEl>
                                              <p:pRg st="2" end="2"/>
                                            </p:txEl>
                                          </p:spTgt>
                                        </p:tgtEl>
                                        <p:attrNameLst>
                                          <p:attrName>ppt_w</p:attrName>
                                        </p:attrNameLst>
                                      </p:cBhvr>
                                      <p:tavLst>
                                        <p:tav tm="0">
                                          <p:val>
                                            <p:fltVal val="0"/>
                                          </p:val>
                                        </p:tav>
                                        <p:tav tm="100000">
                                          <p:val>
                                            <p:strVal val="#ppt_w"/>
                                          </p:val>
                                        </p:tav>
                                      </p:tavLst>
                                    </p:anim>
                                    <p:anim calcmode="lin" valueType="num">
                                      <p:cBhvr>
                                        <p:cTn id="44" dur="500" fill="hold"/>
                                        <p:tgtEl>
                                          <p:spTgt spid="55299">
                                            <p:txEl>
                                              <p:pRg st="2" end="2"/>
                                            </p:txEl>
                                          </p:spTgt>
                                        </p:tgtEl>
                                        <p:attrNameLst>
                                          <p:attrName>ppt_h</p:attrName>
                                        </p:attrNameLst>
                                      </p:cBhvr>
                                      <p:tavLst>
                                        <p:tav tm="0">
                                          <p:val>
                                            <p:fltVal val="0"/>
                                          </p:val>
                                        </p:tav>
                                        <p:tav tm="100000">
                                          <p:val>
                                            <p:strVal val="#ppt_h"/>
                                          </p:val>
                                        </p:tav>
                                      </p:tavLst>
                                    </p:anim>
                                    <p:anim calcmode="lin" valueType="num">
                                      <p:cBhvr>
                                        <p:cTn id="45" dur="500" fill="hold"/>
                                        <p:tgtEl>
                                          <p:spTgt spid="55299">
                                            <p:txEl>
                                              <p:pRg st="2" end="2"/>
                                            </p:txEl>
                                          </p:spTgt>
                                        </p:tgtEl>
                                        <p:attrNameLst>
                                          <p:attrName>style.rotation</p:attrName>
                                        </p:attrNameLst>
                                      </p:cBhvr>
                                      <p:tavLst>
                                        <p:tav tm="0">
                                          <p:val>
                                            <p:fltVal val="90"/>
                                          </p:val>
                                        </p:tav>
                                        <p:tav tm="100000">
                                          <p:val>
                                            <p:fltVal val="0"/>
                                          </p:val>
                                        </p:tav>
                                      </p:tavLst>
                                    </p:anim>
                                    <p:animEffect transition="in" filter="fade">
                                      <p:cBhvr>
                                        <p:cTn id="46" dur="500"/>
                                        <p:tgtEl>
                                          <p:spTgt spid="55299">
                                            <p:txEl>
                                              <p:pRg st="2" end="2"/>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1" presetClass="entr" presetSubtype="0" fill="hold" nodeType="clickEffect">
                                  <p:stCondLst>
                                    <p:cond delay="0"/>
                                  </p:stCondLst>
                                  <p:iterate type="lt">
                                    <p:tmPct val="5000"/>
                                  </p:iterate>
                                  <p:childTnLst>
                                    <p:set>
                                      <p:cBhvr>
                                        <p:cTn id="50" dur="1" fill="hold">
                                          <p:stCondLst>
                                            <p:cond delay="0"/>
                                          </p:stCondLst>
                                        </p:cTn>
                                        <p:tgtEl>
                                          <p:spTgt spid="55299">
                                            <p:txEl>
                                              <p:pRg st="3" end="3"/>
                                            </p:txEl>
                                          </p:spTgt>
                                        </p:tgtEl>
                                        <p:attrNameLst>
                                          <p:attrName>style.visibility</p:attrName>
                                        </p:attrNameLst>
                                      </p:cBhvr>
                                      <p:to>
                                        <p:strVal val="visible"/>
                                      </p:to>
                                    </p:set>
                                    <p:anim calcmode="lin" valueType="num">
                                      <p:cBhvr>
                                        <p:cTn id="51" dur="500" fill="hold"/>
                                        <p:tgtEl>
                                          <p:spTgt spid="55299">
                                            <p:txEl>
                                              <p:pRg st="3" end="3"/>
                                            </p:txEl>
                                          </p:spTgt>
                                        </p:tgtEl>
                                        <p:attrNameLst>
                                          <p:attrName>ppt_w</p:attrName>
                                        </p:attrNameLst>
                                      </p:cBhvr>
                                      <p:tavLst>
                                        <p:tav tm="0">
                                          <p:val>
                                            <p:fltVal val="0"/>
                                          </p:val>
                                        </p:tav>
                                        <p:tav tm="100000">
                                          <p:val>
                                            <p:strVal val="#ppt_w"/>
                                          </p:val>
                                        </p:tav>
                                      </p:tavLst>
                                    </p:anim>
                                    <p:anim calcmode="lin" valueType="num">
                                      <p:cBhvr>
                                        <p:cTn id="52" dur="500" fill="hold"/>
                                        <p:tgtEl>
                                          <p:spTgt spid="55299">
                                            <p:txEl>
                                              <p:pRg st="3" end="3"/>
                                            </p:txEl>
                                          </p:spTgt>
                                        </p:tgtEl>
                                        <p:attrNameLst>
                                          <p:attrName>ppt_h</p:attrName>
                                        </p:attrNameLst>
                                      </p:cBhvr>
                                      <p:tavLst>
                                        <p:tav tm="0">
                                          <p:val>
                                            <p:fltVal val="0"/>
                                          </p:val>
                                        </p:tav>
                                        <p:tav tm="100000">
                                          <p:val>
                                            <p:strVal val="#ppt_h"/>
                                          </p:val>
                                        </p:tav>
                                      </p:tavLst>
                                    </p:anim>
                                    <p:anim calcmode="lin" valueType="num">
                                      <p:cBhvr>
                                        <p:cTn id="53" dur="500" fill="hold"/>
                                        <p:tgtEl>
                                          <p:spTgt spid="55299">
                                            <p:txEl>
                                              <p:pRg st="3" end="3"/>
                                            </p:txEl>
                                          </p:spTgt>
                                        </p:tgtEl>
                                        <p:attrNameLst>
                                          <p:attrName>style.rotation</p:attrName>
                                        </p:attrNameLst>
                                      </p:cBhvr>
                                      <p:tavLst>
                                        <p:tav tm="0">
                                          <p:val>
                                            <p:fltVal val="90"/>
                                          </p:val>
                                        </p:tav>
                                        <p:tav tm="100000">
                                          <p:val>
                                            <p:fltVal val="0"/>
                                          </p:val>
                                        </p:tav>
                                      </p:tavLst>
                                    </p:anim>
                                    <p:animEffect transition="in" filter="fade">
                                      <p:cBhvr>
                                        <p:cTn id="54" dur="500"/>
                                        <p:tgtEl>
                                          <p:spTgt spid="55299">
                                            <p:txEl>
                                              <p:pRg st="3" end="3"/>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5301"/>
                                        </p:tgtEl>
                                        <p:attrNameLst>
                                          <p:attrName>style.visibility</p:attrName>
                                        </p:attrNameLst>
                                      </p:cBhvr>
                                      <p:to>
                                        <p:strVal val="visible"/>
                                      </p:to>
                                    </p:set>
                                    <p:anim calcmode="lin" valueType="num">
                                      <p:cBhvr additive="base">
                                        <p:cTn id="59" dur="500" fill="hold"/>
                                        <p:tgtEl>
                                          <p:spTgt spid="55301"/>
                                        </p:tgtEl>
                                        <p:attrNameLst>
                                          <p:attrName>ppt_x</p:attrName>
                                        </p:attrNameLst>
                                      </p:cBhvr>
                                      <p:tavLst>
                                        <p:tav tm="0">
                                          <p:val>
                                            <p:strVal val="#ppt_x"/>
                                          </p:val>
                                        </p:tav>
                                        <p:tav tm="100000">
                                          <p:val>
                                            <p:strVal val="#ppt_x"/>
                                          </p:val>
                                        </p:tav>
                                      </p:tavLst>
                                    </p:anim>
                                    <p:anim calcmode="lin" valueType="num">
                                      <p:cBhvr additive="base">
                                        <p:cTn id="60" dur="500" fill="hold"/>
                                        <p:tgtEl>
                                          <p:spTgt spid="5530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5308"/>
                                        </p:tgtEl>
                                        <p:attrNameLst>
                                          <p:attrName>style.visibility</p:attrName>
                                        </p:attrNameLst>
                                      </p:cBhvr>
                                      <p:to>
                                        <p:strVal val="visible"/>
                                      </p:to>
                                    </p:set>
                                    <p:anim calcmode="lin" valueType="num">
                                      <p:cBhvr additive="base">
                                        <p:cTn id="63" dur="500" fill="hold"/>
                                        <p:tgtEl>
                                          <p:spTgt spid="55308"/>
                                        </p:tgtEl>
                                        <p:attrNameLst>
                                          <p:attrName>ppt_x</p:attrName>
                                        </p:attrNameLst>
                                      </p:cBhvr>
                                      <p:tavLst>
                                        <p:tav tm="0">
                                          <p:val>
                                            <p:strVal val="#ppt_x"/>
                                          </p:val>
                                        </p:tav>
                                        <p:tav tm="100000">
                                          <p:val>
                                            <p:strVal val="#ppt_x"/>
                                          </p:val>
                                        </p:tav>
                                      </p:tavLst>
                                    </p:anim>
                                    <p:anim calcmode="lin" valueType="num">
                                      <p:cBhvr additive="base">
                                        <p:cTn id="64" dur="500" fill="hold"/>
                                        <p:tgtEl>
                                          <p:spTgt spid="5530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5311"/>
                                        </p:tgtEl>
                                        <p:attrNameLst>
                                          <p:attrName>style.visibility</p:attrName>
                                        </p:attrNameLst>
                                      </p:cBhvr>
                                      <p:to>
                                        <p:strVal val="visible"/>
                                      </p:to>
                                    </p:set>
                                    <p:anim calcmode="lin" valueType="num">
                                      <p:cBhvr additive="base">
                                        <p:cTn id="67" dur="500" fill="hold"/>
                                        <p:tgtEl>
                                          <p:spTgt spid="55311"/>
                                        </p:tgtEl>
                                        <p:attrNameLst>
                                          <p:attrName>ppt_x</p:attrName>
                                        </p:attrNameLst>
                                      </p:cBhvr>
                                      <p:tavLst>
                                        <p:tav tm="0">
                                          <p:val>
                                            <p:strVal val="#ppt_x"/>
                                          </p:val>
                                        </p:tav>
                                        <p:tav tm="100000">
                                          <p:val>
                                            <p:strVal val="#ppt_x"/>
                                          </p:val>
                                        </p:tav>
                                      </p:tavLst>
                                    </p:anim>
                                    <p:anim calcmode="lin" valueType="num">
                                      <p:cBhvr additive="base">
                                        <p:cTn id="68" dur="500" fill="hold"/>
                                        <p:tgtEl>
                                          <p:spTgt spid="55311"/>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5314"/>
                                        </p:tgtEl>
                                        <p:attrNameLst>
                                          <p:attrName>style.visibility</p:attrName>
                                        </p:attrNameLst>
                                      </p:cBhvr>
                                      <p:to>
                                        <p:strVal val="visible"/>
                                      </p:to>
                                    </p:set>
                                    <p:anim calcmode="lin" valueType="num">
                                      <p:cBhvr additive="base">
                                        <p:cTn id="73" dur="500" fill="hold"/>
                                        <p:tgtEl>
                                          <p:spTgt spid="55314"/>
                                        </p:tgtEl>
                                        <p:attrNameLst>
                                          <p:attrName>ppt_x</p:attrName>
                                        </p:attrNameLst>
                                      </p:cBhvr>
                                      <p:tavLst>
                                        <p:tav tm="0">
                                          <p:val>
                                            <p:strVal val="#ppt_x"/>
                                          </p:val>
                                        </p:tav>
                                        <p:tav tm="100000">
                                          <p:val>
                                            <p:strVal val="#ppt_x"/>
                                          </p:val>
                                        </p:tav>
                                      </p:tavLst>
                                    </p:anim>
                                    <p:anim calcmode="lin" valueType="num">
                                      <p:cBhvr additive="base">
                                        <p:cTn id="74" dur="500" fill="hold"/>
                                        <p:tgtEl>
                                          <p:spTgt spid="55314"/>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55316"/>
                                        </p:tgtEl>
                                        <p:attrNameLst>
                                          <p:attrName>style.visibility</p:attrName>
                                        </p:attrNameLst>
                                      </p:cBhvr>
                                      <p:to>
                                        <p:strVal val="visible"/>
                                      </p:to>
                                    </p:set>
                                    <p:anim calcmode="lin" valueType="num">
                                      <p:cBhvr additive="base">
                                        <p:cTn id="77" dur="500" fill="hold"/>
                                        <p:tgtEl>
                                          <p:spTgt spid="55316"/>
                                        </p:tgtEl>
                                        <p:attrNameLst>
                                          <p:attrName>ppt_x</p:attrName>
                                        </p:attrNameLst>
                                      </p:cBhvr>
                                      <p:tavLst>
                                        <p:tav tm="0">
                                          <p:val>
                                            <p:strVal val="#ppt_x"/>
                                          </p:val>
                                        </p:tav>
                                        <p:tav tm="100000">
                                          <p:val>
                                            <p:strVal val="#ppt_x"/>
                                          </p:val>
                                        </p:tav>
                                      </p:tavLst>
                                    </p:anim>
                                    <p:anim calcmode="lin" valueType="num">
                                      <p:cBhvr additive="base">
                                        <p:cTn id="78" dur="500" fill="hold"/>
                                        <p:tgtEl>
                                          <p:spTgt spid="5531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55315"/>
                                        </p:tgtEl>
                                        <p:attrNameLst>
                                          <p:attrName>style.visibility</p:attrName>
                                        </p:attrNameLst>
                                      </p:cBhvr>
                                      <p:to>
                                        <p:strVal val="visible"/>
                                      </p:to>
                                    </p:set>
                                    <p:anim calcmode="lin" valueType="num">
                                      <p:cBhvr additive="base">
                                        <p:cTn id="81" dur="500" fill="hold"/>
                                        <p:tgtEl>
                                          <p:spTgt spid="55315"/>
                                        </p:tgtEl>
                                        <p:attrNameLst>
                                          <p:attrName>ppt_x</p:attrName>
                                        </p:attrNameLst>
                                      </p:cBhvr>
                                      <p:tavLst>
                                        <p:tav tm="0">
                                          <p:val>
                                            <p:strVal val="#ppt_x"/>
                                          </p:val>
                                        </p:tav>
                                        <p:tav tm="100000">
                                          <p:val>
                                            <p:strVal val="#ppt_x"/>
                                          </p:val>
                                        </p:tav>
                                      </p:tavLst>
                                    </p:anim>
                                    <p:anim calcmode="lin" valueType="num">
                                      <p:cBhvr additive="base">
                                        <p:cTn id="82" dur="500" fill="hold"/>
                                        <p:tgtEl>
                                          <p:spTgt spid="5531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
                                        </p:tgtEl>
                                        <p:attrNameLst>
                                          <p:attrName>style.visibility</p:attrName>
                                        </p:attrNameLst>
                                      </p:cBhvr>
                                      <p:to>
                                        <p:strVal val="visible"/>
                                      </p:to>
                                    </p:set>
                                    <p:anim calcmode="lin" valueType="num">
                                      <p:cBhvr additive="base">
                                        <p:cTn id="85" dur="500" fill="hold"/>
                                        <p:tgtEl>
                                          <p:spTgt spid="2"/>
                                        </p:tgtEl>
                                        <p:attrNameLst>
                                          <p:attrName>ppt_x</p:attrName>
                                        </p:attrNameLst>
                                      </p:cBhvr>
                                      <p:tavLst>
                                        <p:tav tm="0">
                                          <p:val>
                                            <p:strVal val="#ppt_x"/>
                                          </p:val>
                                        </p:tav>
                                        <p:tav tm="100000">
                                          <p:val>
                                            <p:strVal val="#ppt_x"/>
                                          </p:val>
                                        </p:tav>
                                      </p:tavLst>
                                    </p:anim>
                                    <p:anim calcmode="lin" valueType="num">
                                      <p:cBhvr additive="base">
                                        <p:cTn id="86" dur="500" fill="hold"/>
                                        <p:tgtEl>
                                          <p:spTgt spid="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
                                        </p:tgtEl>
                                        <p:attrNameLst>
                                          <p:attrName>style.visibility</p:attrName>
                                        </p:attrNameLst>
                                      </p:cBhvr>
                                      <p:to>
                                        <p:strVal val="visible"/>
                                      </p:to>
                                    </p:set>
                                    <p:anim calcmode="lin" valueType="num">
                                      <p:cBhvr additive="base">
                                        <p:cTn id="89" dur="500" fill="hold"/>
                                        <p:tgtEl>
                                          <p:spTgt spid="3"/>
                                        </p:tgtEl>
                                        <p:attrNameLst>
                                          <p:attrName>ppt_x</p:attrName>
                                        </p:attrNameLst>
                                      </p:cBhvr>
                                      <p:tavLst>
                                        <p:tav tm="0">
                                          <p:val>
                                            <p:strVal val="#ppt_x"/>
                                          </p:val>
                                        </p:tav>
                                        <p:tav tm="100000">
                                          <p:val>
                                            <p:strVal val="#ppt_x"/>
                                          </p:val>
                                        </p:tav>
                                      </p:tavLst>
                                    </p:anim>
                                    <p:anim calcmode="lin" valueType="num">
                                      <p:cBhvr additive="base">
                                        <p:cTn id="90" dur="500" fill="hold"/>
                                        <p:tgtEl>
                                          <p:spTgt spid="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4"/>
                                        </p:tgtEl>
                                        <p:attrNameLst>
                                          <p:attrName>style.visibility</p:attrName>
                                        </p:attrNameLst>
                                      </p:cBhvr>
                                      <p:to>
                                        <p:strVal val="visible"/>
                                      </p:to>
                                    </p:set>
                                    <p:anim calcmode="lin" valueType="num">
                                      <p:cBhvr additive="base">
                                        <p:cTn id="93" dur="500" fill="hold"/>
                                        <p:tgtEl>
                                          <p:spTgt spid="4"/>
                                        </p:tgtEl>
                                        <p:attrNameLst>
                                          <p:attrName>ppt_x</p:attrName>
                                        </p:attrNameLst>
                                      </p:cBhvr>
                                      <p:tavLst>
                                        <p:tav tm="0">
                                          <p:val>
                                            <p:strVal val="#ppt_x"/>
                                          </p:val>
                                        </p:tav>
                                        <p:tav tm="100000">
                                          <p:val>
                                            <p:strVal val="#ppt_x"/>
                                          </p:val>
                                        </p:tav>
                                      </p:tavLst>
                                    </p:anim>
                                    <p:anim calcmode="lin" valueType="num">
                                      <p:cBhvr additive="base">
                                        <p:cTn id="9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p:bldP spid="55302" grpId="0"/>
      <p:bldP spid="55307" grpId="0" animBg="1"/>
      <p:bldP spid="55308" grpId="0" animBg="1"/>
      <p:bldP spid="55311" grpId="0" animBg="1"/>
      <p:bldP spid="55312" grpId="0"/>
      <p:bldP spid="55313" grpId="0" animBg="1"/>
      <p:bldP spid="55314" grpId="0"/>
      <p:bldP spid="55315" grpId="0" animBg="1"/>
      <p:bldP spid="55316" grpId="0" animBg="1"/>
      <p:bldP spid="2" grpId="0" animBg="1"/>
      <p:bldP spid="3"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smtClean="0">
                <a:latin typeface="Arial" charset="0"/>
              </a:rPr>
              <a:t>Articles</a:t>
            </a:r>
          </a:p>
        </p:txBody>
      </p:sp>
      <p:sp>
        <p:nvSpPr>
          <p:cNvPr id="43015" name="Rectangle 7"/>
          <p:cNvSpPr>
            <a:spLocks noGrp="1" noChangeArrowheads="1"/>
          </p:cNvSpPr>
          <p:nvPr>
            <p:ph type="body" sz="half" idx="1"/>
          </p:nvPr>
        </p:nvSpPr>
        <p:spPr>
          <a:xfrm>
            <a:off x="457200" y="1600200"/>
            <a:ext cx="8382000" cy="4525963"/>
          </a:xfrm>
        </p:spPr>
        <p:txBody>
          <a:bodyPr/>
          <a:lstStyle/>
          <a:p>
            <a:pPr eaLnBrk="1" hangingPunct="1">
              <a:lnSpc>
                <a:spcPct val="200000"/>
              </a:lnSpc>
              <a:buFont typeface="Wingdings" panose="05000000000000000000" pitchFamily="2" charset="2"/>
              <a:buNone/>
              <a:defRPr/>
            </a:pPr>
            <a:r>
              <a:rPr lang="en-US" altLang="en-US" sz="1400" b="1" smtClean="0">
                <a:latin typeface="Arial" panose="020B0604020202020204" pitchFamily="34" charset="0"/>
              </a:rPr>
              <a:t>Journal article with doi:</a:t>
            </a:r>
          </a:p>
          <a:p>
            <a:pPr eaLnBrk="1" hangingPunct="1">
              <a:lnSpc>
                <a:spcPct val="80000"/>
              </a:lnSpc>
              <a:buFont typeface="Wingdings" panose="05000000000000000000" pitchFamily="2" charset="2"/>
              <a:buNone/>
              <a:defRPr/>
            </a:pPr>
            <a:r>
              <a:rPr lang="en-US" altLang="en-US" sz="1400" smtClean="0">
                <a:solidFill>
                  <a:schemeClr val="folHlink"/>
                </a:solidFill>
                <a:effectLst/>
                <a:latin typeface="Arial" panose="020B0604020202020204" pitchFamily="34" charset="0"/>
              </a:rPr>
              <a:t>Farley, H. W., Long, H., &amp; Short, M. (2008). The scientific case for modern anthropogenic causes for </a:t>
            </a:r>
          </a:p>
          <a:p>
            <a:pPr eaLnBrk="1" hangingPunct="1">
              <a:lnSpc>
                <a:spcPct val="80000"/>
              </a:lnSpc>
              <a:buFont typeface="Wingdings" panose="05000000000000000000" pitchFamily="2" charset="2"/>
              <a:buNone/>
              <a:defRPr/>
            </a:pPr>
            <a:endParaRPr lang="en-US" altLang="en-US" sz="1400" smtClean="0">
              <a:solidFill>
                <a:schemeClr val="folHlink"/>
              </a:solidFill>
              <a:effectLst/>
              <a:latin typeface="Arial" panose="020B0604020202020204" pitchFamily="34" charset="0"/>
            </a:endParaRPr>
          </a:p>
          <a:p>
            <a:pPr eaLnBrk="1" hangingPunct="1">
              <a:lnSpc>
                <a:spcPct val="80000"/>
              </a:lnSpc>
              <a:buFont typeface="Wingdings" panose="05000000000000000000" pitchFamily="2" charset="2"/>
              <a:buNone/>
              <a:defRPr/>
            </a:pPr>
            <a:r>
              <a:rPr lang="en-US" altLang="en-US" sz="1400" smtClean="0">
                <a:solidFill>
                  <a:schemeClr val="folHlink"/>
                </a:solidFill>
                <a:effectLst/>
                <a:latin typeface="Arial" panose="020B0604020202020204" pitchFamily="34" charset="0"/>
              </a:rPr>
              <a:t>	enlarged prostate due to childhood enuresis in adult males</a:t>
            </a:r>
            <a:r>
              <a:rPr lang="en-US" altLang="en-US" sz="1200" smtClean="0">
                <a:solidFill>
                  <a:schemeClr val="folHlink"/>
                </a:solidFill>
                <a:effectLst/>
                <a:latin typeface="Arial" panose="020B0604020202020204" pitchFamily="34" charset="0"/>
              </a:rPr>
              <a:t>. </a:t>
            </a:r>
            <a:r>
              <a:rPr lang="en-US" altLang="en-US" sz="1400" i="1" smtClean="0">
                <a:solidFill>
                  <a:schemeClr val="folHlink"/>
                </a:solidFill>
                <a:effectLst/>
                <a:latin typeface="Arial" panose="020B0604020202020204" pitchFamily="34" charset="0"/>
              </a:rPr>
              <a:t>Monthly Review, 60</a:t>
            </a:r>
            <a:r>
              <a:rPr lang="en-US" altLang="en-US" sz="1400" smtClean="0">
                <a:solidFill>
                  <a:schemeClr val="folHlink"/>
                </a:solidFill>
                <a:effectLst/>
                <a:latin typeface="Arial" panose="020B0604020202020204" pitchFamily="34" charset="0"/>
              </a:rPr>
              <a:t>(3), 68-90. </a:t>
            </a:r>
          </a:p>
          <a:p>
            <a:pPr eaLnBrk="1" hangingPunct="1">
              <a:lnSpc>
                <a:spcPct val="80000"/>
              </a:lnSpc>
              <a:buFont typeface="Wingdings" panose="05000000000000000000" pitchFamily="2" charset="2"/>
              <a:buNone/>
              <a:defRPr/>
            </a:pPr>
            <a:r>
              <a:rPr lang="en-US" altLang="en-US" sz="1400" smtClean="0">
                <a:solidFill>
                  <a:schemeClr val="folHlink"/>
                </a:solidFill>
                <a:effectLst/>
                <a:latin typeface="Arial" panose="020B0604020202020204" pitchFamily="34" charset="0"/>
              </a:rPr>
              <a:t>	</a:t>
            </a:r>
          </a:p>
          <a:p>
            <a:pPr eaLnBrk="1" hangingPunct="1">
              <a:lnSpc>
                <a:spcPct val="80000"/>
              </a:lnSpc>
              <a:buFont typeface="Wingdings" panose="05000000000000000000" pitchFamily="2" charset="2"/>
              <a:buNone/>
              <a:defRPr/>
            </a:pPr>
            <a:r>
              <a:rPr lang="en-US" altLang="en-US" sz="1400" smtClean="0">
                <a:solidFill>
                  <a:schemeClr val="folHlink"/>
                </a:solidFill>
                <a:effectLst/>
                <a:latin typeface="Arial" panose="020B0604020202020204" pitchFamily="34" charset="0"/>
              </a:rPr>
              <a:t>	doi:10.1037/0735-7036.122.116.</a:t>
            </a:r>
          </a:p>
          <a:p>
            <a:pPr eaLnBrk="1" hangingPunct="1">
              <a:lnSpc>
                <a:spcPct val="200000"/>
              </a:lnSpc>
              <a:buFont typeface="Wingdings" panose="05000000000000000000" pitchFamily="2" charset="2"/>
              <a:buNone/>
              <a:defRPr/>
            </a:pPr>
            <a:r>
              <a:rPr lang="en-US" altLang="en-US" sz="1400" b="1" smtClean="0">
                <a:latin typeface="Arial" panose="020B0604020202020204" pitchFamily="34" charset="0"/>
              </a:rPr>
              <a:t>Magazine:</a:t>
            </a:r>
          </a:p>
          <a:p>
            <a:pPr eaLnBrk="1" hangingPunct="1">
              <a:lnSpc>
                <a:spcPct val="200000"/>
              </a:lnSpc>
              <a:buFont typeface="Wingdings" panose="05000000000000000000" pitchFamily="2" charset="2"/>
              <a:buNone/>
              <a:defRPr/>
            </a:pPr>
            <a:r>
              <a:rPr lang="en-US" altLang="en-US" sz="1400" smtClean="0">
                <a:solidFill>
                  <a:schemeClr val="folHlink"/>
                </a:solidFill>
                <a:latin typeface="Arial" panose="020B0604020202020204" pitchFamily="34" charset="0"/>
              </a:rPr>
              <a:t>Manthorpe, C, Womening, M., Evadam, J., &amp; Biternatura, L. (2009, May). "Feminists look at the scienc of enuretic doppelgangers. </a:t>
            </a:r>
            <a:r>
              <a:rPr lang="en-US" altLang="en-US" sz="1400" i="1" smtClean="0">
                <a:solidFill>
                  <a:schemeClr val="folHlink"/>
                </a:solidFill>
                <a:latin typeface="Arial" panose="020B0604020202020204" pitchFamily="34" charset="0"/>
              </a:rPr>
              <a:t>New Scientist</a:t>
            </a:r>
            <a:r>
              <a:rPr lang="en-US" altLang="en-US" sz="1400" smtClean="0">
                <a:solidFill>
                  <a:schemeClr val="folHlink"/>
                </a:solidFill>
                <a:latin typeface="Arial" panose="020B0604020202020204" pitchFamily="34" charset="0"/>
              </a:rPr>
              <a:t> </a:t>
            </a:r>
            <a:r>
              <a:rPr lang="en-US" altLang="en-US" sz="1400" i="1" smtClean="0">
                <a:solidFill>
                  <a:schemeClr val="folHlink"/>
                </a:solidFill>
                <a:latin typeface="Arial" panose="020B0604020202020204" pitchFamily="34" charset="0"/>
              </a:rPr>
              <a:t>85</a:t>
            </a:r>
            <a:r>
              <a:rPr lang="en-US" altLang="en-US" sz="1400" smtClean="0">
                <a:solidFill>
                  <a:schemeClr val="folHlink"/>
                </a:solidFill>
                <a:latin typeface="Arial" panose="020B0604020202020204" pitchFamily="34" charset="0"/>
              </a:rPr>
              <a:t>(3), 29-31. </a:t>
            </a:r>
          </a:p>
          <a:p>
            <a:pPr eaLnBrk="1" hangingPunct="1">
              <a:lnSpc>
                <a:spcPct val="200000"/>
              </a:lnSpc>
              <a:buFont typeface="Wingdings" panose="05000000000000000000" pitchFamily="2" charset="2"/>
              <a:buNone/>
              <a:defRPr/>
            </a:pPr>
            <a:r>
              <a:rPr lang="en-US" altLang="en-US" sz="1400" b="1" smtClean="0">
                <a:latin typeface="Arial" panose="020B0604020202020204" pitchFamily="34" charset="0"/>
              </a:rPr>
              <a:t>Newspaper:</a:t>
            </a:r>
          </a:p>
          <a:p>
            <a:pPr>
              <a:lnSpc>
                <a:spcPct val="200000"/>
              </a:lnSpc>
              <a:buFont typeface="Wingdings" panose="05000000000000000000" pitchFamily="2" charset="2"/>
              <a:buNone/>
              <a:defRPr/>
            </a:pPr>
            <a:r>
              <a:rPr lang="en-US" altLang="en-US" sz="1400" smtClean="0">
                <a:solidFill>
                  <a:schemeClr val="folHlink"/>
                </a:solidFill>
                <a:latin typeface="Arial" panose="020B0604020202020204" pitchFamily="34" charset="0"/>
              </a:rPr>
              <a:t>Tilgham, S. M. (2009, September 30). Science vs. women--a radical solution. </a:t>
            </a:r>
            <a:r>
              <a:rPr lang="en-US" altLang="en-US" sz="1400" i="1" smtClean="0">
                <a:solidFill>
                  <a:schemeClr val="folHlink"/>
                </a:solidFill>
                <a:latin typeface="Arial" panose="020B0604020202020204" pitchFamily="34" charset="0"/>
              </a:rPr>
              <a:t>New York Times</a:t>
            </a:r>
            <a:r>
              <a:rPr lang="en-US" altLang="en-US" sz="1400" smtClean="0">
                <a:solidFill>
                  <a:schemeClr val="folHlink"/>
                </a:solidFill>
                <a:latin typeface="Arial" panose="020B0604020202020204" pitchFamily="34" charset="0"/>
              </a:rPr>
              <a:t>, pp. F1, F5.</a:t>
            </a:r>
          </a:p>
          <a:p>
            <a:pPr eaLnBrk="1" hangingPunct="1">
              <a:lnSpc>
                <a:spcPct val="80000"/>
              </a:lnSpc>
              <a:buFont typeface="Wingdings" panose="05000000000000000000" pitchFamily="2" charset="2"/>
              <a:buNone/>
              <a:defRPr/>
            </a:pPr>
            <a:endParaRPr lang="en-US" altLang="en-US" sz="1400" smtClean="0">
              <a:solidFill>
                <a:srgbClr val="FF6600"/>
              </a:solidFill>
              <a:latin typeface="Arial" panose="020B0604020202020204" pitchFamily="34" charset="0"/>
            </a:endParaRPr>
          </a:p>
        </p:txBody>
      </p:sp>
      <p:pic>
        <p:nvPicPr>
          <p:cNvPr id="39940" name="Picture 11" descr="MPj04384980000[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553200" y="152400"/>
            <a:ext cx="2362200" cy="1773238"/>
          </a:xfrm>
          <a:noFill/>
          <a:extLst>
            <a:ext uri="{909E8E84-426E-40DD-AFC4-6F175D3DCCD1}">
              <a14:hiddenFill xmlns:a14="http://schemas.microsoft.com/office/drawing/2010/main">
                <a:solidFill>
                  <a:srgbClr val="FFFFFF"/>
                </a:solidFill>
              </a14:hiddenFill>
            </a:ext>
          </a:extLst>
        </p:spPr>
      </p:pic>
      <p:sp>
        <p:nvSpPr>
          <p:cNvPr id="43017" name="Text Box 9"/>
          <p:cNvSpPr txBox="1">
            <a:spLocks noChangeArrowheads="1"/>
          </p:cNvSpPr>
          <p:nvPr/>
        </p:nvSpPr>
        <p:spPr bwMode="auto">
          <a:xfrm>
            <a:off x="3581400" y="4648200"/>
            <a:ext cx="2787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a:solidFill>
                  <a:srgbClr val="FF6600"/>
                </a:solidFill>
                <a:latin typeface="Arial" panose="020B0604020202020204" pitchFamily="34" charset="0"/>
              </a:rPr>
              <a:t>Volume numbers in italics</a:t>
            </a:r>
          </a:p>
        </p:txBody>
      </p:sp>
      <p:sp>
        <p:nvSpPr>
          <p:cNvPr id="43018" name="Text Box 10"/>
          <p:cNvSpPr txBox="1">
            <a:spLocks noChangeArrowheads="1"/>
          </p:cNvSpPr>
          <p:nvPr/>
        </p:nvSpPr>
        <p:spPr bwMode="auto">
          <a:xfrm>
            <a:off x="2362200" y="3124200"/>
            <a:ext cx="658336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a:solidFill>
                  <a:srgbClr val="FF6600"/>
                </a:solidFill>
                <a:latin typeface="Arial" panose="020B0604020202020204" pitchFamily="34" charset="0"/>
              </a:rPr>
              <a:t>Dates:  For journals, year; for magazine, month and if applicable, week; for daily newspaper, date.  Note Formats:  YYYY, MMM, DD.</a:t>
            </a:r>
          </a:p>
        </p:txBody>
      </p:sp>
      <p:pic>
        <p:nvPicPr>
          <p:cNvPr id="39944" name="Picture 13" descr="MCj04260620000[1]"/>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rot="240603">
            <a:off x="7537450" y="5484813"/>
            <a:ext cx="1600200" cy="1371600"/>
          </a:xfrm>
          <a:noFill/>
          <a:extLst>
            <a:ext uri="{909E8E84-426E-40DD-AFC4-6F175D3DCCD1}">
              <a14:hiddenFill xmlns:a14="http://schemas.microsoft.com/office/drawing/2010/main">
                <a:solidFill>
                  <a:srgbClr val="FFFFFF"/>
                </a:solidFill>
              </a14:hiddenFill>
            </a:ext>
          </a:extLst>
        </p:spPr>
      </p:pic>
      <p:sp>
        <p:nvSpPr>
          <p:cNvPr id="43024" name="Text Box 16"/>
          <p:cNvSpPr txBox="1">
            <a:spLocks noChangeArrowheads="1"/>
          </p:cNvSpPr>
          <p:nvPr/>
        </p:nvSpPr>
        <p:spPr bwMode="auto">
          <a:xfrm>
            <a:off x="6781800" y="2743200"/>
            <a:ext cx="2362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a:solidFill>
                  <a:srgbClr val="FF6600"/>
                </a:solidFill>
                <a:latin typeface="Arial" panose="020B0604020202020204" pitchFamily="34" charset="0"/>
              </a:rPr>
              <a:t>Issue # in parentheses</a:t>
            </a:r>
          </a:p>
        </p:txBody>
      </p:sp>
      <p:sp>
        <p:nvSpPr>
          <p:cNvPr id="43025" name="Line 17"/>
          <p:cNvSpPr>
            <a:spLocks noChangeShapeType="1"/>
          </p:cNvSpPr>
          <p:nvPr/>
        </p:nvSpPr>
        <p:spPr bwMode="auto">
          <a:xfrm flipH="1" flipV="1">
            <a:off x="3657600" y="2438400"/>
            <a:ext cx="0" cy="5334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6" name="Line 18"/>
          <p:cNvSpPr>
            <a:spLocks noChangeShapeType="1"/>
          </p:cNvSpPr>
          <p:nvPr/>
        </p:nvSpPr>
        <p:spPr bwMode="auto">
          <a:xfrm flipH="1">
            <a:off x="2971800" y="3657600"/>
            <a:ext cx="609600" cy="1447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7" name="Text Box 19"/>
          <p:cNvSpPr txBox="1">
            <a:spLocks noChangeArrowheads="1"/>
          </p:cNvSpPr>
          <p:nvPr/>
        </p:nvSpPr>
        <p:spPr bwMode="auto">
          <a:xfrm>
            <a:off x="5638800" y="4191000"/>
            <a:ext cx="2743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600">
                <a:solidFill>
                  <a:srgbClr val="FF6600"/>
                </a:solidFill>
                <a:latin typeface="Arial" panose="020B0604020202020204" pitchFamily="34" charset="0"/>
              </a:rPr>
              <a:t>Periodical titles in italics</a:t>
            </a:r>
          </a:p>
        </p:txBody>
      </p:sp>
      <p:sp>
        <p:nvSpPr>
          <p:cNvPr id="43028" name="Line 20"/>
          <p:cNvSpPr>
            <a:spLocks noChangeShapeType="1"/>
          </p:cNvSpPr>
          <p:nvPr/>
        </p:nvSpPr>
        <p:spPr bwMode="auto">
          <a:xfrm flipH="1">
            <a:off x="10591800" y="3429000"/>
            <a:ext cx="1676400" cy="1143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9" name="Line 21"/>
          <p:cNvSpPr>
            <a:spLocks noChangeShapeType="1"/>
          </p:cNvSpPr>
          <p:nvPr/>
        </p:nvSpPr>
        <p:spPr bwMode="auto">
          <a:xfrm flipH="1" flipV="1">
            <a:off x="4267200" y="4419600"/>
            <a:ext cx="15240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0" name="Text Box 22"/>
          <p:cNvSpPr txBox="1">
            <a:spLocks noChangeArrowheads="1"/>
          </p:cNvSpPr>
          <p:nvPr/>
        </p:nvSpPr>
        <p:spPr bwMode="auto">
          <a:xfrm>
            <a:off x="1066800" y="5715000"/>
            <a:ext cx="52514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1800">
                <a:solidFill>
                  <a:srgbClr val="FF6600"/>
                </a:solidFill>
                <a:latin typeface="Arial" panose="020B0604020202020204" pitchFamily="34" charset="0"/>
              </a:rPr>
              <a:t>In a newspaper article reference, use “pp.” if more than one page, “p.” if only a single page. </a:t>
            </a:r>
          </a:p>
          <a:p>
            <a:pPr eaLnBrk="1" hangingPunct="1">
              <a:spcBef>
                <a:spcPct val="0"/>
              </a:spcBef>
              <a:buClrTx/>
              <a:buSzTx/>
              <a:buFontTx/>
              <a:buNone/>
            </a:pPr>
            <a:endParaRPr lang="en-US" altLang="en-US" sz="1800">
              <a:solidFill>
                <a:srgbClr val="FF6600"/>
              </a:solidFill>
              <a:latin typeface="Arial" panose="020B0604020202020204" pitchFamily="34" charset="0"/>
            </a:endParaRPr>
          </a:p>
        </p:txBody>
      </p:sp>
      <p:sp>
        <p:nvSpPr>
          <p:cNvPr id="43031" name="Line 23"/>
          <p:cNvSpPr>
            <a:spLocks noChangeShapeType="1"/>
          </p:cNvSpPr>
          <p:nvPr/>
        </p:nvSpPr>
        <p:spPr bwMode="auto">
          <a:xfrm flipV="1">
            <a:off x="6324600" y="5486400"/>
            <a:ext cx="160020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2" name="Line 24"/>
          <p:cNvSpPr>
            <a:spLocks noChangeShapeType="1"/>
          </p:cNvSpPr>
          <p:nvPr/>
        </p:nvSpPr>
        <p:spPr bwMode="auto">
          <a:xfrm>
            <a:off x="7010400" y="4495800"/>
            <a:ext cx="152400" cy="6096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3" name="Line 25"/>
          <p:cNvSpPr>
            <a:spLocks noChangeShapeType="1"/>
          </p:cNvSpPr>
          <p:nvPr/>
        </p:nvSpPr>
        <p:spPr bwMode="auto">
          <a:xfrm flipH="1" flipV="1">
            <a:off x="7239000" y="2667000"/>
            <a:ext cx="228600" cy="762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4" name="Line 26"/>
          <p:cNvSpPr>
            <a:spLocks noChangeShapeType="1"/>
          </p:cNvSpPr>
          <p:nvPr/>
        </p:nvSpPr>
        <p:spPr bwMode="auto">
          <a:xfrm>
            <a:off x="5410200" y="3505200"/>
            <a:ext cx="76200" cy="3810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46988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3015">
                                            <p:txEl>
                                              <p:pRg st="0" end="0"/>
                                            </p:txEl>
                                          </p:spTgt>
                                        </p:tgtEl>
                                        <p:attrNameLst>
                                          <p:attrName>style.visibility</p:attrName>
                                        </p:attrNameLst>
                                      </p:cBhvr>
                                      <p:to>
                                        <p:strVal val="visible"/>
                                      </p:to>
                                    </p:set>
                                    <p:animEffect transition="in" filter="wipe(down)">
                                      <p:cBhvr>
                                        <p:cTn id="7" dur="500"/>
                                        <p:tgtEl>
                                          <p:spTgt spid="430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3017"/>
                                        </p:tgtEl>
                                        <p:attrNameLst>
                                          <p:attrName>style.visibility</p:attrName>
                                        </p:attrNameLst>
                                      </p:cBhvr>
                                      <p:to>
                                        <p:strVal val="visible"/>
                                      </p:to>
                                    </p:set>
                                    <p:anim calcmode="lin" valueType="num">
                                      <p:cBhvr additive="base">
                                        <p:cTn id="12" dur="500" fill="hold"/>
                                        <p:tgtEl>
                                          <p:spTgt spid="43017"/>
                                        </p:tgtEl>
                                        <p:attrNameLst>
                                          <p:attrName>ppt_x</p:attrName>
                                        </p:attrNameLst>
                                      </p:cBhvr>
                                      <p:tavLst>
                                        <p:tav tm="0">
                                          <p:val>
                                            <p:strVal val="#ppt_x"/>
                                          </p:val>
                                        </p:tav>
                                        <p:tav tm="100000">
                                          <p:val>
                                            <p:strVal val="#ppt_x"/>
                                          </p:val>
                                        </p:tav>
                                      </p:tavLst>
                                    </p:anim>
                                    <p:anim calcmode="lin" valueType="num">
                                      <p:cBhvr additive="base">
                                        <p:cTn id="13" dur="500" fill="hold"/>
                                        <p:tgtEl>
                                          <p:spTgt spid="430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3024"/>
                                        </p:tgtEl>
                                        <p:attrNameLst>
                                          <p:attrName>style.visibility</p:attrName>
                                        </p:attrNameLst>
                                      </p:cBhvr>
                                      <p:to>
                                        <p:strVal val="visible"/>
                                      </p:to>
                                    </p:set>
                                    <p:anim calcmode="lin" valueType="num">
                                      <p:cBhvr additive="base">
                                        <p:cTn id="16" dur="500" fill="hold"/>
                                        <p:tgtEl>
                                          <p:spTgt spid="43024"/>
                                        </p:tgtEl>
                                        <p:attrNameLst>
                                          <p:attrName>ppt_x</p:attrName>
                                        </p:attrNameLst>
                                      </p:cBhvr>
                                      <p:tavLst>
                                        <p:tav tm="0">
                                          <p:val>
                                            <p:strVal val="#ppt_x"/>
                                          </p:val>
                                        </p:tav>
                                        <p:tav tm="100000">
                                          <p:val>
                                            <p:strVal val="#ppt_x"/>
                                          </p:val>
                                        </p:tav>
                                      </p:tavLst>
                                    </p:anim>
                                    <p:anim calcmode="lin" valueType="num">
                                      <p:cBhvr additive="base">
                                        <p:cTn id="17" dur="500" fill="hold"/>
                                        <p:tgtEl>
                                          <p:spTgt spid="4302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3032"/>
                                        </p:tgtEl>
                                        <p:attrNameLst>
                                          <p:attrName>style.visibility</p:attrName>
                                        </p:attrNameLst>
                                      </p:cBhvr>
                                      <p:to>
                                        <p:strVal val="visible"/>
                                      </p:to>
                                    </p:set>
                                    <p:anim calcmode="lin" valueType="num">
                                      <p:cBhvr additive="base">
                                        <p:cTn id="20" dur="500" fill="hold"/>
                                        <p:tgtEl>
                                          <p:spTgt spid="43032"/>
                                        </p:tgtEl>
                                        <p:attrNameLst>
                                          <p:attrName>ppt_x</p:attrName>
                                        </p:attrNameLst>
                                      </p:cBhvr>
                                      <p:tavLst>
                                        <p:tav tm="0">
                                          <p:val>
                                            <p:strVal val="#ppt_x"/>
                                          </p:val>
                                        </p:tav>
                                        <p:tav tm="100000">
                                          <p:val>
                                            <p:strVal val="#ppt_x"/>
                                          </p:val>
                                        </p:tav>
                                      </p:tavLst>
                                    </p:anim>
                                    <p:anim calcmode="lin" valueType="num">
                                      <p:cBhvr additive="base">
                                        <p:cTn id="21" dur="500" fill="hold"/>
                                        <p:tgtEl>
                                          <p:spTgt spid="4303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3025"/>
                                        </p:tgtEl>
                                        <p:attrNameLst>
                                          <p:attrName>style.visibility</p:attrName>
                                        </p:attrNameLst>
                                      </p:cBhvr>
                                      <p:to>
                                        <p:strVal val="visible"/>
                                      </p:to>
                                    </p:set>
                                    <p:anim calcmode="lin" valueType="num">
                                      <p:cBhvr additive="base">
                                        <p:cTn id="24" dur="500" fill="hold"/>
                                        <p:tgtEl>
                                          <p:spTgt spid="43025"/>
                                        </p:tgtEl>
                                        <p:attrNameLst>
                                          <p:attrName>ppt_x</p:attrName>
                                        </p:attrNameLst>
                                      </p:cBhvr>
                                      <p:tavLst>
                                        <p:tav tm="0">
                                          <p:val>
                                            <p:strVal val="#ppt_x"/>
                                          </p:val>
                                        </p:tav>
                                        <p:tav tm="100000">
                                          <p:val>
                                            <p:strVal val="#ppt_x"/>
                                          </p:val>
                                        </p:tav>
                                      </p:tavLst>
                                    </p:anim>
                                    <p:anim calcmode="lin" valueType="num">
                                      <p:cBhvr additive="base">
                                        <p:cTn id="25" dur="500" fill="hold"/>
                                        <p:tgtEl>
                                          <p:spTgt spid="430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026"/>
                                        </p:tgtEl>
                                        <p:attrNameLst>
                                          <p:attrName>style.visibility</p:attrName>
                                        </p:attrNameLst>
                                      </p:cBhvr>
                                      <p:to>
                                        <p:strVal val="visible"/>
                                      </p:to>
                                    </p:set>
                                    <p:anim calcmode="lin" valueType="num">
                                      <p:cBhvr additive="base">
                                        <p:cTn id="28" dur="500" fill="hold"/>
                                        <p:tgtEl>
                                          <p:spTgt spid="43026"/>
                                        </p:tgtEl>
                                        <p:attrNameLst>
                                          <p:attrName>ppt_x</p:attrName>
                                        </p:attrNameLst>
                                      </p:cBhvr>
                                      <p:tavLst>
                                        <p:tav tm="0">
                                          <p:val>
                                            <p:strVal val="#ppt_x"/>
                                          </p:val>
                                        </p:tav>
                                        <p:tav tm="100000">
                                          <p:val>
                                            <p:strVal val="#ppt_x"/>
                                          </p:val>
                                        </p:tav>
                                      </p:tavLst>
                                    </p:anim>
                                    <p:anim calcmode="lin" valueType="num">
                                      <p:cBhvr additive="base">
                                        <p:cTn id="29" dur="500" fill="hold"/>
                                        <p:tgtEl>
                                          <p:spTgt spid="43026"/>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43015">
                                            <p:txEl>
                                              <p:pRg st="6" end="6"/>
                                            </p:txEl>
                                          </p:spTgt>
                                        </p:tgtEl>
                                        <p:attrNameLst>
                                          <p:attrName>style.visibility</p:attrName>
                                        </p:attrNameLst>
                                      </p:cBhvr>
                                      <p:to>
                                        <p:strVal val="visible"/>
                                      </p:to>
                                    </p:set>
                                    <p:animEffect transition="in" filter="wipe(down)">
                                      <p:cBhvr>
                                        <p:cTn id="34" dur="500"/>
                                        <p:tgtEl>
                                          <p:spTgt spid="43015">
                                            <p:txEl>
                                              <p:pRg st="6" end="6"/>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nodeType="clickEffect">
                                  <p:stCondLst>
                                    <p:cond delay="0"/>
                                  </p:stCondLst>
                                  <p:childTnLst>
                                    <p:set>
                                      <p:cBhvr>
                                        <p:cTn id="38" dur="1" fill="hold">
                                          <p:stCondLst>
                                            <p:cond delay="0"/>
                                          </p:stCondLst>
                                        </p:cTn>
                                        <p:tgtEl>
                                          <p:spTgt spid="43015">
                                            <p:txEl>
                                              <p:pRg st="1" end="1"/>
                                            </p:txEl>
                                          </p:spTgt>
                                        </p:tgtEl>
                                        <p:attrNameLst>
                                          <p:attrName>style.visibility</p:attrName>
                                        </p:attrNameLst>
                                      </p:cBhvr>
                                      <p:to>
                                        <p:strVal val="visible"/>
                                      </p:to>
                                    </p:set>
                                    <p:animEffect transition="in" filter="wipe(down)">
                                      <p:cBhvr>
                                        <p:cTn id="39" dur="500"/>
                                        <p:tgtEl>
                                          <p:spTgt spid="43015">
                                            <p:txEl>
                                              <p:pRg st="1" end="1"/>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nodeType="clickEffect">
                                  <p:stCondLst>
                                    <p:cond delay="0"/>
                                  </p:stCondLst>
                                  <p:childTnLst>
                                    <p:set>
                                      <p:cBhvr>
                                        <p:cTn id="43" dur="1" fill="hold">
                                          <p:stCondLst>
                                            <p:cond delay="0"/>
                                          </p:stCondLst>
                                        </p:cTn>
                                        <p:tgtEl>
                                          <p:spTgt spid="43015">
                                            <p:txEl>
                                              <p:pRg st="3" end="3"/>
                                            </p:txEl>
                                          </p:spTgt>
                                        </p:tgtEl>
                                        <p:attrNameLst>
                                          <p:attrName>style.visibility</p:attrName>
                                        </p:attrNameLst>
                                      </p:cBhvr>
                                      <p:to>
                                        <p:strVal val="visible"/>
                                      </p:to>
                                    </p:set>
                                    <p:animEffect transition="in" filter="wipe(down)">
                                      <p:cBhvr>
                                        <p:cTn id="44" dur="500"/>
                                        <p:tgtEl>
                                          <p:spTgt spid="43015">
                                            <p:txEl>
                                              <p:pRg st="3" end="3"/>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43015">
                                            <p:txEl>
                                              <p:pRg st="4" end="4"/>
                                            </p:txEl>
                                          </p:spTgt>
                                        </p:tgtEl>
                                        <p:attrNameLst>
                                          <p:attrName>style.visibility</p:attrName>
                                        </p:attrNameLst>
                                      </p:cBhvr>
                                      <p:to>
                                        <p:strVal val="visible"/>
                                      </p:to>
                                    </p:set>
                                    <p:animEffect transition="in" filter="wipe(down)">
                                      <p:cBhvr>
                                        <p:cTn id="49" dur="500"/>
                                        <p:tgtEl>
                                          <p:spTgt spid="43015">
                                            <p:txEl>
                                              <p:pRg st="4" end="4"/>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4" fill="hold" nodeType="clickEffect">
                                  <p:stCondLst>
                                    <p:cond delay="0"/>
                                  </p:stCondLst>
                                  <p:childTnLst>
                                    <p:set>
                                      <p:cBhvr>
                                        <p:cTn id="53" dur="1" fill="hold">
                                          <p:stCondLst>
                                            <p:cond delay="0"/>
                                          </p:stCondLst>
                                        </p:cTn>
                                        <p:tgtEl>
                                          <p:spTgt spid="43015">
                                            <p:txEl>
                                              <p:pRg st="5" end="5"/>
                                            </p:txEl>
                                          </p:spTgt>
                                        </p:tgtEl>
                                        <p:attrNameLst>
                                          <p:attrName>style.visibility</p:attrName>
                                        </p:attrNameLst>
                                      </p:cBhvr>
                                      <p:to>
                                        <p:strVal val="visible"/>
                                      </p:to>
                                    </p:set>
                                    <p:animEffect transition="in" filter="wipe(down)">
                                      <p:cBhvr>
                                        <p:cTn id="54" dur="500"/>
                                        <p:tgtEl>
                                          <p:spTgt spid="43015">
                                            <p:txEl>
                                              <p:pRg st="5" end="5"/>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nodeType="clickEffect">
                                  <p:stCondLst>
                                    <p:cond delay="0"/>
                                  </p:stCondLst>
                                  <p:childTnLst>
                                    <p:set>
                                      <p:cBhvr>
                                        <p:cTn id="58" dur="1" fill="hold">
                                          <p:stCondLst>
                                            <p:cond delay="0"/>
                                          </p:stCondLst>
                                        </p:cTn>
                                        <p:tgtEl>
                                          <p:spTgt spid="43015">
                                            <p:txEl>
                                              <p:pRg st="7" end="7"/>
                                            </p:txEl>
                                          </p:spTgt>
                                        </p:tgtEl>
                                        <p:attrNameLst>
                                          <p:attrName>style.visibility</p:attrName>
                                        </p:attrNameLst>
                                      </p:cBhvr>
                                      <p:to>
                                        <p:strVal val="visible"/>
                                      </p:to>
                                    </p:set>
                                    <p:animEffect transition="in" filter="wipe(down)">
                                      <p:cBhvr>
                                        <p:cTn id="59" dur="500"/>
                                        <p:tgtEl>
                                          <p:spTgt spid="43015">
                                            <p:txEl>
                                              <p:pRg st="7" end="7"/>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4" fill="hold" nodeType="clickEffect">
                                  <p:stCondLst>
                                    <p:cond delay="0"/>
                                  </p:stCondLst>
                                  <p:childTnLst>
                                    <p:set>
                                      <p:cBhvr>
                                        <p:cTn id="63" dur="1" fill="hold">
                                          <p:stCondLst>
                                            <p:cond delay="0"/>
                                          </p:stCondLst>
                                        </p:cTn>
                                        <p:tgtEl>
                                          <p:spTgt spid="43015">
                                            <p:txEl>
                                              <p:pRg st="8" end="8"/>
                                            </p:txEl>
                                          </p:spTgt>
                                        </p:tgtEl>
                                        <p:attrNameLst>
                                          <p:attrName>style.visibility</p:attrName>
                                        </p:attrNameLst>
                                      </p:cBhvr>
                                      <p:to>
                                        <p:strVal val="visible"/>
                                      </p:to>
                                    </p:set>
                                    <p:animEffect transition="in" filter="wipe(down)">
                                      <p:cBhvr>
                                        <p:cTn id="64" dur="500"/>
                                        <p:tgtEl>
                                          <p:spTgt spid="43015">
                                            <p:txEl>
                                              <p:pRg st="8" end="8"/>
                                            </p:txEl>
                                          </p:spTgt>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43018"/>
                                        </p:tgtEl>
                                        <p:attrNameLst>
                                          <p:attrName>style.visibility</p:attrName>
                                        </p:attrNameLst>
                                      </p:cBhvr>
                                      <p:to>
                                        <p:strVal val="visible"/>
                                      </p:to>
                                    </p:set>
                                    <p:anim calcmode="lin" valueType="num">
                                      <p:cBhvr additive="base">
                                        <p:cTn id="69" dur="500" fill="hold"/>
                                        <p:tgtEl>
                                          <p:spTgt spid="43018"/>
                                        </p:tgtEl>
                                        <p:attrNameLst>
                                          <p:attrName>ppt_x</p:attrName>
                                        </p:attrNameLst>
                                      </p:cBhvr>
                                      <p:tavLst>
                                        <p:tav tm="0">
                                          <p:val>
                                            <p:strVal val="#ppt_x"/>
                                          </p:val>
                                        </p:tav>
                                        <p:tav tm="100000">
                                          <p:val>
                                            <p:strVal val="#ppt_x"/>
                                          </p:val>
                                        </p:tav>
                                      </p:tavLst>
                                    </p:anim>
                                    <p:anim calcmode="lin" valueType="num">
                                      <p:cBhvr additive="base">
                                        <p:cTn id="70" dur="500" fill="hold"/>
                                        <p:tgtEl>
                                          <p:spTgt spid="430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3033"/>
                                        </p:tgtEl>
                                        <p:attrNameLst>
                                          <p:attrName>style.visibility</p:attrName>
                                        </p:attrNameLst>
                                      </p:cBhvr>
                                      <p:to>
                                        <p:strVal val="visible"/>
                                      </p:to>
                                    </p:set>
                                    <p:anim calcmode="lin" valueType="num">
                                      <p:cBhvr additive="base">
                                        <p:cTn id="73" dur="500" fill="hold"/>
                                        <p:tgtEl>
                                          <p:spTgt spid="43033"/>
                                        </p:tgtEl>
                                        <p:attrNameLst>
                                          <p:attrName>ppt_x</p:attrName>
                                        </p:attrNameLst>
                                      </p:cBhvr>
                                      <p:tavLst>
                                        <p:tav tm="0">
                                          <p:val>
                                            <p:strVal val="#ppt_x"/>
                                          </p:val>
                                        </p:tav>
                                        <p:tav tm="100000">
                                          <p:val>
                                            <p:strVal val="#ppt_x"/>
                                          </p:val>
                                        </p:tav>
                                      </p:tavLst>
                                    </p:anim>
                                    <p:anim calcmode="lin" valueType="num">
                                      <p:cBhvr additive="base">
                                        <p:cTn id="74" dur="500" fill="hold"/>
                                        <p:tgtEl>
                                          <p:spTgt spid="4303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3034"/>
                                        </p:tgtEl>
                                        <p:attrNameLst>
                                          <p:attrName>style.visibility</p:attrName>
                                        </p:attrNameLst>
                                      </p:cBhvr>
                                      <p:to>
                                        <p:strVal val="visible"/>
                                      </p:to>
                                    </p:set>
                                    <p:anim calcmode="lin" valueType="num">
                                      <p:cBhvr additive="base">
                                        <p:cTn id="77" dur="500" fill="hold"/>
                                        <p:tgtEl>
                                          <p:spTgt spid="43034"/>
                                        </p:tgtEl>
                                        <p:attrNameLst>
                                          <p:attrName>ppt_x</p:attrName>
                                        </p:attrNameLst>
                                      </p:cBhvr>
                                      <p:tavLst>
                                        <p:tav tm="0">
                                          <p:val>
                                            <p:strVal val="#ppt_x"/>
                                          </p:val>
                                        </p:tav>
                                        <p:tav tm="100000">
                                          <p:val>
                                            <p:strVal val="#ppt_x"/>
                                          </p:val>
                                        </p:tav>
                                      </p:tavLst>
                                    </p:anim>
                                    <p:anim calcmode="lin" valueType="num">
                                      <p:cBhvr additive="base">
                                        <p:cTn id="78" dur="500" fill="hold"/>
                                        <p:tgtEl>
                                          <p:spTgt spid="43034"/>
                                        </p:tgtEl>
                                        <p:attrNameLst>
                                          <p:attrName>ppt_y</p:attrName>
                                        </p:attrNameLst>
                                      </p:cBhvr>
                                      <p:tavLst>
                                        <p:tav tm="0">
                                          <p:val>
                                            <p:strVal val="1+#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4" fill="hold" nodeType="clickEffect">
                                  <p:stCondLst>
                                    <p:cond delay="0"/>
                                  </p:stCondLst>
                                  <p:childTnLst>
                                    <p:set>
                                      <p:cBhvr>
                                        <p:cTn id="82" dur="1" fill="hold">
                                          <p:stCondLst>
                                            <p:cond delay="0"/>
                                          </p:stCondLst>
                                        </p:cTn>
                                        <p:tgtEl>
                                          <p:spTgt spid="43015">
                                            <p:txEl>
                                              <p:pRg st="9" end="9"/>
                                            </p:txEl>
                                          </p:spTgt>
                                        </p:tgtEl>
                                        <p:attrNameLst>
                                          <p:attrName>style.visibility</p:attrName>
                                        </p:attrNameLst>
                                      </p:cBhvr>
                                      <p:to>
                                        <p:strVal val="visible"/>
                                      </p:to>
                                    </p:set>
                                    <p:animEffect transition="in" filter="wipe(down)">
                                      <p:cBhvr>
                                        <p:cTn id="83" dur="500"/>
                                        <p:tgtEl>
                                          <p:spTgt spid="43015">
                                            <p:txEl>
                                              <p:pRg st="9" end="9"/>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43027"/>
                                        </p:tgtEl>
                                        <p:attrNameLst>
                                          <p:attrName>style.visibility</p:attrName>
                                        </p:attrNameLst>
                                      </p:cBhvr>
                                      <p:to>
                                        <p:strVal val="visible"/>
                                      </p:to>
                                    </p:set>
                                    <p:anim calcmode="lin" valueType="num">
                                      <p:cBhvr additive="base">
                                        <p:cTn id="88" dur="500" fill="hold"/>
                                        <p:tgtEl>
                                          <p:spTgt spid="43027"/>
                                        </p:tgtEl>
                                        <p:attrNameLst>
                                          <p:attrName>ppt_x</p:attrName>
                                        </p:attrNameLst>
                                      </p:cBhvr>
                                      <p:tavLst>
                                        <p:tav tm="0">
                                          <p:val>
                                            <p:strVal val="#ppt_x"/>
                                          </p:val>
                                        </p:tav>
                                        <p:tav tm="100000">
                                          <p:val>
                                            <p:strVal val="#ppt_x"/>
                                          </p:val>
                                        </p:tav>
                                      </p:tavLst>
                                    </p:anim>
                                    <p:anim calcmode="lin" valueType="num">
                                      <p:cBhvr additive="base">
                                        <p:cTn id="89" dur="500" fill="hold"/>
                                        <p:tgtEl>
                                          <p:spTgt spid="43027"/>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3028"/>
                                        </p:tgtEl>
                                        <p:attrNameLst>
                                          <p:attrName>style.visibility</p:attrName>
                                        </p:attrNameLst>
                                      </p:cBhvr>
                                      <p:to>
                                        <p:strVal val="visible"/>
                                      </p:to>
                                    </p:set>
                                    <p:anim calcmode="lin" valueType="num">
                                      <p:cBhvr additive="base">
                                        <p:cTn id="92" dur="500" fill="hold"/>
                                        <p:tgtEl>
                                          <p:spTgt spid="43028"/>
                                        </p:tgtEl>
                                        <p:attrNameLst>
                                          <p:attrName>ppt_x</p:attrName>
                                        </p:attrNameLst>
                                      </p:cBhvr>
                                      <p:tavLst>
                                        <p:tav tm="0">
                                          <p:val>
                                            <p:strVal val="#ppt_x"/>
                                          </p:val>
                                        </p:tav>
                                        <p:tav tm="100000">
                                          <p:val>
                                            <p:strVal val="#ppt_x"/>
                                          </p:val>
                                        </p:tav>
                                      </p:tavLst>
                                    </p:anim>
                                    <p:anim calcmode="lin" valueType="num">
                                      <p:cBhvr additive="base">
                                        <p:cTn id="93" dur="500" fill="hold"/>
                                        <p:tgtEl>
                                          <p:spTgt spid="43028"/>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43029"/>
                                        </p:tgtEl>
                                        <p:attrNameLst>
                                          <p:attrName>style.visibility</p:attrName>
                                        </p:attrNameLst>
                                      </p:cBhvr>
                                      <p:to>
                                        <p:strVal val="visible"/>
                                      </p:to>
                                    </p:set>
                                    <p:anim calcmode="lin" valueType="num">
                                      <p:cBhvr additive="base">
                                        <p:cTn id="96" dur="500" fill="hold"/>
                                        <p:tgtEl>
                                          <p:spTgt spid="43029"/>
                                        </p:tgtEl>
                                        <p:attrNameLst>
                                          <p:attrName>ppt_x</p:attrName>
                                        </p:attrNameLst>
                                      </p:cBhvr>
                                      <p:tavLst>
                                        <p:tav tm="0">
                                          <p:val>
                                            <p:strVal val="#ppt_x"/>
                                          </p:val>
                                        </p:tav>
                                        <p:tav tm="100000">
                                          <p:val>
                                            <p:strVal val="#ppt_x"/>
                                          </p:val>
                                        </p:tav>
                                      </p:tavLst>
                                    </p:anim>
                                    <p:anim calcmode="lin" valueType="num">
                                      <p:cBhvr additive="base">
                                        <p:cTn id="97" dur="500" fill="hold"/>
                                        <p:tgtEl>
                                          <p:spTgt spid="43029"/>
                                        </p:tgtEl>
                                        <p:attrNameLst>
                                          <p:attrName>ppt_y</p:attrName>
                                        </p:attrNameLst>
                                      </p:cBhvr>
                                      <p:tavLst>
                                        <p:tav tm="0">
                                          <p:val>
                                            <p:strVal val="1+#ppt_h/2"/>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43030"/>
                                        </p:tgtEl>
                                        <p:attrNameLst>
                                          <p:attrName>style.visibility</p:attrName>
                                        </p:attrNameLst>
                                      </p:cBhvr>
                                      <p:to>
                                        <p:strVal val="visible"/>
                                      </p:to>
                                    </p:set>
                                    <p:anim calcmode="lin" valueType="num">
                                      <p:cBhvr additive="base">
                                        <p:cTn id="102" dur="500" fill="hold"/>
                                        <p:tgtEl>
                                          <p:spTgt spid="43030"/>
                                        </p:tgtEl>
                                        <p:attrNameLst>
                                          <p:attrName>ppt_x</p:attrName>
                                        </p:attrNameLst>
                                      </p:cBhvr>
                                      <p:tavLst>
                                        <p:tav tm="0">
                                          <p:val>
                                            <p:strVal val="#ppt_x"/>
                                          </p:val>
                                        </p:tav>
                                        <p:tav tm="100000">
                                          <p:val>
                                            <p:strVal val="#ppt_x"/>
                                          </p:val>
                                        </p:tav>
                                      </p:tavLst>
                                    </p:anim>
                                    <p:anim calcmode="lin" valueType="num">
                                      <p:cBhvr additive="base">
                                        <p:cTn id="103" dur="500" fill="hold"/>
                                        <p:tgtEl>
                                          <p:spTgt spid="43030"/>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43031"/>
                                        </p:tgtEl>
                                        <p:attrNameLst>
                                          <p:attrName>style.visibility</p:attrName>
                                        </p:attrNameLst>
                                      </p:cBhvr>
                                      <p:to>
                                        <p:strVal val="visible"/>
                                      </p:to>
                                    </p:set>
                                    <p:anim calcmode="lin" valueType="num">
                                      <p:cBhvr additive="base">
                                        <p:cTn id="106" dur="500" fill="hold"/>
                                        <p:tgtEl>
                                          <p:spTgt spid="43031"/>
                                        </p:tgtEl>
                                        <p:attrNameLst>
                                          <p:attrName>ppt_x</p:attrName>
                                        </p:attrNameLst>
                                      </p:cBhvr>
                                      <p:tavLst>
                                        <p:tav tm="0">
                                          <p:val>
                                            <p:strVal val="#ppt_x"/>
                                          </p:val>
                                        </p:tav>
                                        <p:tav tm="100000">
                                          <p:val>
                                            <p:strVal val="#ppt_x"/>
                                          </p:val>
                                        </p:tav>
                                      </p:tavLst>
                                    </p:anim>
                                    <p:anim calcmode="lin" valueType="num">
                                      <p:cBhvr additive="base">
                                        <p:cTn id="107" dur="500" fill="hold"/>
                                        <p:tgtEl>
                                          <p:spTgt spid="430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7" grpId="0"/>
      <p:bldP spid="43018" grpId="0"/>
      <p:bldP spid="43024" grpId="0"/>
      <p:bldP spid="43025" grpId="0" animBg="1"/>
      <p:bldP spid="43026" grpId="0" animBg="1"/>
      <p:bldP spid="43027" grpId="0"/>
      <p:bldP spid="43028" grpId="0" animBg="1"/>
      <p:bldP spid="43029" grpId="0" animBg="1"/>
      <p:bldP spid="43030" grpId="0"/>
      <p:bldP spid="43031" grpId="0" animBg="1"/>
      <p:bldP spid="43032" grpId="0" animBg="1"/>
      <p:bldP spid="43033" grpId="0" animBg="1"/>
      <p:bldP spid="430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US" smtClean="0">
                <a:latin typeface="Arial" charset="0"/>
              </a:rPr>
              <a:t>Websites</a:t>
            </a:r>
          </a:p>
        </p:txBody>
      </p:sp>
      <p:sp>
        <p:nvSpPr>
          <p:cNvPr id="45059" name="Rectangle 3"/>
          <p:cNvSpPr>
            <a:spLocks noGrp="1" noChangeArrowheads="1"/>
          </p:cNvSpPr>
          <p:nvPr>
            <p:ph type="body" sz="half" idx="1"/>
          </p:nvPr>
        </p:nvSpPr>
        <p:spPr>
          <a:xfrm>
            <a:off x="381000" y="1600200"/>
            <a:ext cx="8077200" cy="4525963"/>
          </a:xfrm>
        </p:spPr>
        <p:txBody>
          <a:bodyPr/>
          <a:lstStyle/>
          <a:p>
            <a:pPr eaLnBrk="1" hangingPunct="1">
              <a:lnSpc>
                <a:spcPct val="200000"/>
              </a:lnSpc>
              <a:buFont typeface="Wingdings" panose="05000000000000000000" pitchFamily="2" charset="2"/>
              <a:buNone/>
              <a:defRPr/>
            </a:pPr>
            <a:r>
              <a:rPr lang="en-US" altLang="en-US" sz="1800" smtClean="0"/>
              <a:t>Joyce, J., Dedalus, S., Bloom, L., &amp; Bloom, M. (2009). Chiastic structure and its affect on Mobius strips, Escher prints, and enuretic behaviors of gimpy gertys. HyperJoyce Studies. Hypermedia Joyce Studies, </a:t>
            </a:r>
            <a:r>
              <a:rPr lang="en-US" altLang="en-US" sz="1800" i="1" smtClean="0"/>
              <a:t>10</a:t>
            </a:r>
            <a:r>
              <a:rPr lang="en-US" altLang="en-US" sz="1800" smtClean="0"/>
              <a:t>. Retrieved from http://</a:t>
            </a:r>
            <a:r>
              <a:rPr lang="en-US" altLang="en-US" sz="2000" smtClean="0"/>
              <a:t>hjs.ff.cuni.cz/main/essays.php?essay=joyce</a:t>
            </a:r>
            <a:endParaRPr lang="en-US" altLang="en-US" sz="1800" smtClean="0"/>
          </a:p>
          <a:p>
            <a:pPr eaLnBrk="1" hangingPunct="1">
              <a:lnSpc>
                <a:spcPct val="200000"/>
              </a:lnSpc>
              <a:buFont typeface="Wingdings" panose="05000000000000000000" pitchFamily="2" charset="2"/>
              <a:buNone/>
              <a:defRPr/>
            </a:pPr>
            <a:r>
              <a:rPr lang="en-US" altLang="en-US" sz="2000" smtClean="0">
                <a:latin typeface="Arial" panose="020B0604020202020204" pitchFamily="34" charset="0"/>
              </a:rPr>
              <a:t>Yee, P., &amp; Yee, K. (2008). Climatological impacts on and fractal patterns of urinal stains</a:t>
            </a:r>
            <a:r>
              <a:rPr lang="en-US" altLang="en-US" sz="2000" i="1" smtClean="0">
                <a:latin typeface="Arial" panose="020B0604020202020204" pitchFamily="34" charset="0"/>
              </a:rPr>
              <a:t>. </a:t>
            </a:r>
            <a:r>
              <a:rPr lang="en-US" altLang="en-US" sz="2000" smtClean="0">
                <a:latin typeface="Arial" panose="020B0604020202020204" pitchFamily="34" charset="0"/>
              </a:rPr>
              <a:t>U.S. Environmental Protection Agency. Retrieved from http://www.epa.gov</a:t>
            </a:r>
          </a:p>
        </p:txBody>
      </p:sp>
      <p:pic>
        <p:nvPicPr>
          <p:cNvPr id="43013" name="Picture 13" descr="MPj04243890000[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7162800" y="5556250"/>
            <a:ext cx="1981200" cy="13017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336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animEffect transition="in" filter="plus(in)">
                                      <p:cBhvr>
                                        <p:cTn id="7" dur="2000"/>
                                        <p:tgtEl>
                                          <p:spTgt spid="450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Effect transition="in" filter="plus(in)">
                                      <p:cBhvr>
                                        <p:cTn id="12" dur="20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274638"/>
            <a:ext cx="8229600" cy="868362"/>
          </a:xfrm>
        </p:spPr>
        <p:txBody>
          <a:bodyPr>
            <a:noAutofit/>
          </a:bodyPr>
          <a:lstStyle/>
          <a:p>
            <a:pPr>
              <a:defRPr/>
            </a:pPr>
            <a:r>
              <a:rPr lang="en-US" altLang="en-US" sz="4000" b="1" dirty="0" smtClean="0">
                <a:effectLst>
                  <a:outerShdw blurRad="38100" dist="38100" dir="2700000" algn="tl">
                    <a:srgbClr val="000000">
                      <a:alpha val="43137"/>
                    </a:srgbClr>
                  </a:outerShdw>
                </a:effectLst>
              </a:rPr>
              <a:t>Other Sources</a:t>
            </a:r>
            <a:endParaRPr lang="en-US" altLang="en-US" sz="4000" b="1" dirty="0" smtClean="0">
              <a:effectLst>
                <a:outerShdw blurRad="38100" dist="38100" dir="2700000" algn="tl">
                  <a:srgbClr val="000000">
                    <a:alpha val="43137"/>
                  </a:srgbClr>
                </a:outerShdw>
              </a:effectLst>
              <a:latin typeface="Arial" panose="020B0604020202020204" pitchFamily="34" charset="0"/>
            </a:endParaRPr>
          </a:p>
        </p:txBody>
      </p:sp>
      <p:sp>
        <p:nvSpPr>
          <p:cNvPr id="49155" name="Rectangle 3"/>
          <p:cNvSpPr>
            <a:spLocks noGrp="1" noChangeArrowheads="1"/>
          </p:cNvSpPr>
          <p:nvPr>
            <p:ph type="body" idx="1"/>
          </p:nvPr>
        </p:nvSpPr>
        <p:spPr>
          <a:xfrm>
            <a:off x="609600" y="1676400"/>
            <a:ext cx="8077200" cy="1143000"/>
          </a:xfrm>
          <a:noFill/>
          <a:extLst>
            <a:ext uri="{909E8E84-426E-40DD-AFC4-6F175D3DCCD1}">
              <a14:hiddenFill xmlns:a14="http://schemas.microsoft.com/office/drawing/2010/main">
                <a:solidFill>
                  <a:srgbClr val="FFFFFF"/>
                </a:solidFill>
              </a14:hiddenFill>
            </a:ext>
          </a:extLst>
        </p:spPr>
        <p:txBody>
          <a:bodyPr/>
          <a:lstStyle/>
          <a:p>
            <a:pPr algn="ctr">
              <a:lnSpc>
                <a:spcPct val="90000"/>
              </a:lnSpc>
              <a:buFont typeface="Wingdings" panose="05000000000000000000" pitchFamily="2" charset="2"/>
              <a:buNone/>
            </a:pPr>
            <a:r>
              <a:rPr lang="en-US" altLang="en-US" dirty="0" smtClean="0">
                <a:effectLst/>
              </a:rPr>
              <a:t>Other sources can also be used </a:t>
            </a:r>
          </a:p>
          <a:p>
            <a:pPr algn="ctr">
              <a:lnSpc>
                <a:spcPct val="90000"/>
              </a:lnSpc>
              <a:buFont typeface="Wingdings" panose="05000000000000000000" pitchFamily="2" charset="2"/>
              <a:buNone/>
            </a:pPr>
            <a:r>
              <a:rPr lang="en-US" altLang="en-US" dirty="0" smtClean="0">
                <a:effectLst/>
              </a:rPr>
              <a:t>and cited</a:t>
            </a:r>
          </a:p>
        </p:txBody>
      </p:sp>
      <p:sp>
        <p:nvSpPr>
          <p:cNvPr id="49157" name="Text Box 7"/>
          <p:cNvSpPr txBox="1">
            <a:spLocks noChangeArrowheads="1"/>
          </p:cNvSpPr>
          <p:nvPr/>
        </p:nvSpPr>
        <p:spPr bwMode="auto">
          <a:xfrm>
            <a:off x="609600" y="3505200"/>
            <a:ext cx="35814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Char char="•"/>
            </a:pPr>
            <a:r>
              <a:rPr lang="en-US" altLang="en-US" sz="2000" b="1">
                <a:latin typeface="Arial" panose="020B0604020202020204" pitchFamily="34" charset="0"/>
              </a:rPr>
              <a:t>Technical &amp; research reports</a:t>
            </a:r>
          </a:p>
          <a:p>
            <a:pPr eaLnBrk="1" hangingPunct="1">
              <a:spcBef>
                <a:spcPct val="50000"/>
              </a:spcBef>
              <a:buClrTx/>
              <a:buSzTx/>
              <a:buFontTx/>
              <a:buChar char="•"/>
            </a:pPr>
            <a:r>
              <a:rPr lang="en-US" altLang="en-US" sz="2000" b="1">
                <a:latin typeface="Arial" panose="020B0604020202020204" pitchFamily="34" charset="0"/>
              </a:rPr>
              <a:t>Meetings &amp; symposia</a:t>
            </a:r>
          </a:p>
          <a:p>
            <a:pPr eaLnBrk="1" hangingPunct="1">
              <a:spcBef>
                <a:spcPct val="50000"/>
              </a:spcBef>
              <a:buClrTx/>
              <a:buSzTx/>
              <a:buFontTx/>
              <a:buChar char="•"/>
            </a:pPr>
            <a:r>
              <a:rPr lang="en-US" altLang="en-US" sz="2000" b="1">
                <a:latin typeface="Arial" panose="020B0604020202020204" pitchFamily="34" charset="0"/>
              </a:rPr>
              <a:t>Doctoral dissertations &amp; master’s theses</a:t>
            </a:r>
          </a:p>
          <a:p>
            <a:pPr eaLnBrk="1" hangingPunct="1">
              <a:spcBef>
                <a:spcPct val="50000"/>
              </a:spcBef>
              <a:buClrTx/>
              <a:buSzTx/>
              <a:buFontTx/>
              <a:buChar char="•"/>
            </a:pPr>
            <a:endParaRPr lang="en-US" altLang="en-US" sz="2000" b="1">
              <a:latin typeface="Arial" panose="020B0604020202020204" pitchFamily="34" charset="0"/>
            </a:endParaRPr>
          </a:p>
          <a:p>
            <a:pPr eaLnBrk="1" hangingPunct="1">
              <a:spcBef>
                <a:spcPct val="50000"/>
              </a:spcBef>
              <a:buClrTx/>
              <a:buSzTx/>
              <a:buFontTx/>
              <a:buNone/>
            </a:pPr>
            <a:endParaRPr lang="en-US" altLang="en-US" sz="2000">
              <a:latin typeface="Arial" panose="020B0604020202020204" pitchFamily="34" charset="0"/>
            </a:endParaRPr>
          </a:p>
          <a:p>
            <a:pPr eaLnBrk="1" hangingPunct="1">
              <a:spcBef>
                <a:spcPct val="50000"/>
              </a:spcBef>
              <a:buClrTx/>
              <a:buSzTx/>
              <a:buFontTx/>
              <a:buChar char="•"/>
            </a:pPr>
            <a:endParaRPr lang="en-US" altLang="en-US" sz="2000">
              <a:latin typeface="Arial" panose="020B0604020202020204" pitchFamily="34" charset="0"/>
            </a:endParaRPr>
          </a:p>
        </p:txBody>
      </p:sp>
      <p:sp>
        <p:nvSpPr>
          <p:cNvPr id="49158" name="Text Box 8"/>
          <p:cNvSpPr txBox="1">
            <a:spLocks noChangeArrowheads="1"/>
          </p:cNvSpPr>
          <p:nvPr/>
        </p:nvSpPr>
        <p:spPr bwMode="auto">
          <a:xfrm>
            <a:off x="4495800" y="3505200"/>
            <a:ext cx="3886200"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Char char="•"/>
            </a:pPr>
            <a:r>
              <a:rPr lang="en-US" altLang="en-US" sz="2000" dirty="0">
                <a:latin typeface="Arial" panose="020B0604020202020204" pitchFamily="34" charset="0"/>
              </a:rPr>
              <a:t>Audiovisual media</a:t>
            </a:r>
          </a:p>
          <a:p>
            <a:pPr eaLnBrk="1" hangingPunct="1">
              <a:spcBef>
                <a:spcPct val="50000"/>
              </a:spcBef>
              <a:buClrTx/>
              <a:buSzTx/>
              <a:buFontTx/>
              <a:buChar char="•"/>
            </a:pPr>
            <a:r>
              <a:rPr lang="en-US" altLang="en-US" sz="2000" dirty="0">
                <a:latin typeface="Arial" panose="020B0604020202020204" pitchFamily="34" charset="0"/>
              </a:rPr>
              <a:t>Data sets, software, measurement instruments, and apparatus</a:t>
            </a:r>
          </a:p>
          <a:p>
            <a:pPr eaLnBrk="1" hangingPunct="1">
              <a:spcBef>
                <a:spcPct val="50000"/>
              </a:spcBef>
              <a:buClrTx/>
              <a:buSzTx/>
              <a:buFontTx/>
              <a:buChar char="•"/>
            </a:pPr>
            <a:r>
              <a:rPr lang="en-US" altLang="en-US" sz="2000" dirty="0">
                <a:latin typeface="Arial" panose="020B0604020202020204" pitchFamily="34" charset="0"/>
              </a:rPr>
              <a:t>Internet messages boards, electronic mailing lists, online communities</a:t>
            </a:r>
          </a:p>
          <a:p>
            <a:pPr algn="ctr" eaLnBrk="1" hangingPunct="1">
              <a:spcBef>
                <a:spcPct val="50000"/>
              </a:spcBef>
              <a:buClrTx/>
              <a:buSzTx/>
              <a:buFontTx/>
              <a:buNone/>
            </a:pPr>
            <a:endParaRPr lang="en-US" altLang="en-US" sz="1800" dirty="0">
              <a:latin typeface="Arial" panose="020B0604020202020204" pitchFamily="34" charset="0"/>
            </a:endParaRPr>
          </a:p>
          <a:p>
            <a:pPr algn="ctr" eaLnBrk="1" hangingPunct="1">
              <a:spcBef>
                <a:spcPct val="50000"/>
              </a:spcBef>
              <a:buClrTx/>
              <a:buSzTx/>
              <a:buFontTx/>
              <a:buNone/>
            </a:pPr>
            <a:endParaRPr lang="en-US" altLang="en-US" sz="1800" dirty="0">
              <a:latin typeface="Arial" panose="020B0604020202020204" pitchFamily="34" charset="0"/>
            </a:endParaRPr>
          </a:p>
        </p:txBody>
      </p:sp>
    </p:spTree>
    <p:extLst>
      <p:ext uri="{BB962C8B-B14F-4D97-AF65-F5344CB8AC3E}">
        <p14:creationId xmlns:p14="http://schemas.microsoft.com/office/powerpoint/2010/main" val="35049353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fontScale="90000"/>
          </a:bodyPr>
          <a:lstStyle/>
          <a:p>
            <a:pPr>
              <a:defRPr/>
            </a:pPr>
            <a:r>
              <a:rPr lang="en-US" altLang="en-US" sz="4000" b="1" dirty="0" smtClean="0">
                <a:effectLst>
                  <a:outerShdw blurRad="38100" dist="38100" dir="2700000" algn="tl">
                    <a:srgbClr val="000000">
                      <a:alpha val="43137"/>
                    </a:srgbClr>
                  </a:outerShdw>
                </a:effectLst>
              </a:rPr>
              <a:t>Other Sources</a:t>
            </a:r>
            <a:r>
              <a:rPr lang="en-US" altLang="en-US" sz="4000" b="1" dirty="0" smtClean="0">
                <a:effectLst>
                  <a:outerShdw blurRad="38100" dist="38100" dir="2700000" algn="tl">
                    <a:srgbClr val="000000">
                      <a:alpha val="43137"/>
                    </a:srgbClr>
                  </a:outerShdw>
                </a:effectLst>
                <a:latin typeface="Arial" panose="020B0604020202020204" pitchFamily="34" charset="0"/>
              </a:rPr>
              <a:t> </a:t>
            </a:r>
            <a:r>
              <a:rPr lang="en-US" altLang="en-US" sz="4000" dirty="0" smtClean="0">
                <a:latin typeface="Arial" panose="020B0604020202020204" pitchFamily="34" charset="0"/>
              </a:rPr>
              <a:t/>
            </a:r>
            <a:br>
              <a:rPr lang="en-US" altLang="en-US" sz="4000" dirty="0" smtClean="0">
                <a:latin typeface="Arial" panose="020B0604020202020204" pitchFamily="34" charset="0"/>
              </a:rPr>
            </a:br>
            <a:r>
              <a:rPr lang="en-US" altLang="en-US" sz="4000" b="1" dirty="0" smtClean="0">
                <a:latin typeface="Arial" panose="020B0604020202020204" pitchFamily="34" charset="0"/>
              </a:rPr>
              <a:t>What Should Be Included?</a:t>
            </a:r>
          </a:p>
        </p:txBody>
      </p:sp>
      <p:sp>
        <p:nvSpPr>
          <p:cNvPr id="97284" name="Rectangle 4"/>
          <p:cNvSpPr>
            <a:spLocks noGrp="1" noChangeArrowheads="1"/>
          </p:cNvSpPr>
          <p:nvPr>
            <p:ph type="body" idx="1"/>
          </p:nvPr>
        </p:nvSpPr>
        <p:spPr>
          <a:xfrm>
            <a:off x="457200" y="1981200"/>
            <a:ext cx="8153400" cy="4114800"/>
          </a:xfrm>
        </p:spPr>
        <p:txBody>
          <a:bodyPr>
            <a:normAutofit fontScale="92500" lnSpcReduction="10000"/>
          </a:bodyPr>
          <a:lstStyle/>
          <a:p>
            <a:pPr>
              <a:buFont typeface="Wingdings" panose="05000000000000000000" pitchFamily="2" charset="2"/>
              <a:buNone/>
              <a:defRPr/>
            </a:pPr>
            <a:r>
              <a:rPr lang="en-US" altLang="en-US" sz="1800" dirty="0" smtClean="0">
                <a:latin typeface="Arial" panose="020B0604020202020204" pitchFamily="34" charset="0"/>
              </a:rPr>
              <a:t>Technical reports:</a:t>
            </a:r>
          </a:p>
          <a:p>
            <a:pPr>
              <a:buFont typeface="Wingdings" panose="05000000000000000000" pitchFamily="2" charset="2"/>
              <a:buNone/>
              <a:defRPr/>
            </a:pPr>
            <a:r>
              <a:rPr lang="en-US" altLang="en-US" sz="1800" dirty="0" smtClean="0">
                <a:latin typeface="Arial" panose="020B0604020202020204" pitchFamily="34" charset="0"/>
              </a:rPr>
              <a:t>Browning, R. &amp; Barrett, E. (2006). </a:t>
            </a:r>
            <a:r>
              <a:rPr lang="en-US" altLang="en-US" sz="1800" i="1" dirty="0" smtClean="0">
                <a:latin typeface="Arial" panose="020B0604020202020204" pitchFamily="34" charset="0"/>
              </a:rPr>
              <a:t>Romantic auras and </a:t>
            </a:r>
            <a:r>
              <a:rPr lang="en-US" altLang="en-US" sz="1800" i="1" dirty="0" err="1" smtClean="0">
                <a:latin typeface="Arial" panose="020B0604020202020204" pitchFamily="34" charset="0"/>
              </a:rPr>
              <a:t>enuretic</a:t>
            </a:r>
            <a:r>
              <a:rPr lang="en-US" altLang="en-US" sz="1800" i="1" dirty="0" smtClean="0">
                <a:latin typeface="Arial" panose="020B0604020202020204" pitchFamily="34" charset="0"/>
              </a:rPr>
              <a:t> halos (</a:t>
            </a:r>
            <a:r>
              <a:rPr lang="en-US" altLang="en-US" sz="1800" dirty="0" smtClean="0">
                <a:latin typeface="Arial" panose="020B0604020202020204" pitchFamily="34" charset="0"/>
              </a:rPr>
              <a:t>Report No. 1869). Devonshire, England.</a:t>
            </a:r>
          </a:p>
          <a:p>
            <a:pPr>
              <a:buFont typeface="Wingdings" panose="05000000000000000000" pitchFamily="2" charset="2"/>
              <a:buNone/>
              <a:defRPr/>
            </a:pPr>
            <a:endParaRPr lang="en-US" altLang="en-US" sz="1800" dirty="0" smtClean="0">
              <a:latin typeface="Arial" panose="020B0604020202020204" pitchFamily="34" charset="0"/>
            </a:endParaRPr>
          </a:p>
          <a:p>
            <a:pPr>
              <a:buFont typeface="Wingdings" panose="05000000000000000000" pitchFamily="2" charset="2"/>
              <a:buNone/>
              <a:defRPr/>
            </a:pPr>
            <a:r>
              <a:rPr lang="en-US" altLang="en-US" sz="1800" dirty="0" smtClean="0">
                <a:latin typeface="Arial" panose="020B0604020202020204" pitchFamily="34" charset="0"/>
              </a:rPr>
              <a:t>National Institute of Mental Health. Task Force on Female </a:t>
            </a:r>
            <a:r>
              <a:rPr lang="en-US" altLang="en-US" sz="1800" dirty="0" err="1" smtClean="0">
                <a:latin typeface="Arial" panose="020B0604020202020204" pitchFamily="34" charset="0"/>
              </a:rPr>
              <a:t>Enenurism</a:t>
            </a:r>
            <a:r>
              <a:rPr lang="en-US" altLang="en-US" sz="1800" dirty="0" smtClean="0">
                <a:latin typeface="Arial" panose="020B0604020202020204" pitchFamily="34" charset="0"/>
              </a:rPr>
              <a:t>. (2008). </a:t>
            </a:r>
            <a:r>
              <a:rPr lang="en-US" altLang="en-US" sz="1800" i="1" dirty="0" smtClean="0">
                <a:latin typeface="Arial" panose="020B0604020202020204" pitchFamily="34" charset="0"/>
              </a:rPr>
              <a:t>Report on the </a:t>
            </a:r>
            <a:r>
              <a:rPr lang="en-US" altLang="en-US" sz="1800" i="1" dirty="0" err="1" smtClean="0">
                <a:latin typeface="Arial" panose="020B0604020202020204" pitchFamily="34" charset="0"/>
              </a:rPr>
              <a:t>sexualization</a:t>
            </a:r>
            <a:r>
              <a:rPr lang="en-US" altLang="en-US" sz="1800" i="1" dirty="0" smtClean="0">
                <a:latin typeface="Arial" panose="020B0604020202020204" pitchFamily="34" charset="0"/>
              </a:rPr>
              <a:t> of </a:t>
            </a:r>
            <a:r>
              <a:rPr lang="en-US" altLang="en-US" sz="1800" i="1" dirty="0" err="1" smtClean="0">
                <a:latin typeface="Arial" panose="020B0604020202020204" pitchFamily="34" charset="0"/>
              </a:rPr>
              <a:t>prepubscent</a:t>
            </a:r>
            <a:r>
              <a:rPr lang="en-US" altLang="en-US" sz="1800" i="1" dirty="0" smtClean="0">
                <a:latin typeface="Arial" panose="020B0604020202020204" pitchFamily="34" charset="0"/>
              </a:rPr>
              <a:t> girls diagnosed with </a:t>
            </a:r>
            <a:r>
              <a:rPr lang="en-US" altLang="en-US" sz="1800" i="1" dirty="0" err="1" smtClean="0">
                <a:latin typeface="Arial" panose="020B0604020202020204" pitchFamily="34" charset="0"/>
              </a:rPr>
              <a:t>enurism</a:t>
            </a:r>
            <a:r>
              <a:rPr lang="en-US" altLang="en-US" sz="1800" dirty="0" smtClean="0">
                <a:latin typeface="Arial" panose="020B0604020202020204" pitchFamily="34" charset="0"/>
              </a:rPr>
              <a:t>. </a:t>
            </a:r>
            <a:r>
              <a:rPr lang="en-US" altLang="en-US" sz="1800" dirty="0" err="1" smtClean="0">
                <a:latin typeface="Arial" panose="020B0604020202020204" pitchFamily="34" charset="0"/>
              </a:rPr>
              <a:t>Retreived</a:t>
            </a:r>
            <a:r>
              <a:rPr lang="en-US" altLang="en-US" sz="1800" dirty="0" smtClean="0">
                <a:latin typeface="Arial" panose="020B0604020202020204" pitchFamily="34" charset="0"/>
              </a:rPr>
              <a:t> from </a:t>
            </a:r>
            <a:r>
              <a:rPr lang="en-US" altLang="en-US" sz="1800" dirty="0" smtClean="0">
                <a:latin typeface="Arial" panose="020B0604020202020204" pitchFamily="34" charset="0"/>
                <a:hlinkClick r:id="rId2"/>
              </a:rPr>
              <a:t>http://www.nimh.gov/taskforceenurism/sexualization</a:t>
            </a:r>
            <a:endParaRPr lang="en-US" altLang="en-US" sz="1800" dirty="0" smtClean="0">
              <a:latin typeface="Arial" panose="020B0604020202020204" pitchFamily="34" charset="0"/>
            </a:endParaRPr>
          </a:p>
          <a:p>
            <a:pPr>
              <a:buFont typeface="Wingdings" panose="05000000000000000000" pitchFamily="2" charset="2"/>
              <a:buNone/>
              <a:defRPr/>
            </a:pPr>
            <a:endParaRPr lang="en-US" altLang="en-US" sz="1800" dirty="0" smtClean="0">
              <a:solidFill>
                <a:srgbClr val="FFFF00"/>
              </a:solidFill>
              <a:latin typeface="Arial" panose="020B0604020202020204" pitchFamily="34" charset="0"/>
            </a:endParaRPr>
          </a:p>
          <a:p>
            <a:pPr>
              <a:buFont typeface="Wingdings" panose="05000000000000000000" pitchFamily="2" charset="2"/>
              <a:buNone/>
              <a:defRPr/>
            </a:pPr>
            <a:r>
              <a:rPr lang="en-US" altLang="en-US" sz="1800" dirty="0" smtClean="0">
                <a:latin typeface="Arial" panose="020B0604020202020204" pitchFamily="34" charset="0"/>
              </a:rPr>
              <a:t>Meetings &amp; symposia, published proceedings:</a:t>
            </a:r>
          </a:p>
          <a:p>
            <a:pPr>
              <a:buFont typeface="Wingdings" panose="05000000000000000000" pitchFamily="2" charset="2"/>
              <a:buNone/>
              <a:defRPr/>
            </a:pPr>
            <a:r>
              <a:rPr lang="en-US" altLang="en-US" sz="1800" dirty="0" smtClean="0">
                <a:latin typeface="Arial" panose="020B0604020202020204" pitchFamily="34" charset="0"/>
              </a:rPr>
              <a:t>Hegel, J., Bach, J. S., &amp; </a:t>
            </a:r>
            <a:r>
              <a:rPr lang="en-US" altLang="en-US" sz="1800" dirty="0" err="1" smtClean="0">
                <a:latin typeface="Arial" panose="020B0604020202020204" pitchFamily="34" charset="0"/>
              </a:rPr>
              <a:t>Maeterninck</a:t>
            </a:r>
            <a:r>
              <a:rPr lang="en-US" altLang="en-US" sz="1800" dirty="0" smtClean="0">
                <a:latin typeface="Arial" panose="020B0604020202020204" pitchFamily="34" charset="0"/>
              </a:rPr>
              <a:t>, F. (2008, May). </a:t>
            </a:r>
            <a:r>
              <a:rPr lang="en-US" altLang="en-US" sz="1800" i="1" dirty="0" smtClean="0">
                <a:latin typeface="Arial" panose="020B0604020202020204" pitchFamily="34" charset="0"/>
              </a:rPr>
              <a:t>Dialectics, atonal harmony, </a:t>
            </a:r>
            <a:r>
              <a:rPr lang="en-US" altLang="en-US" sz="1800" i="1" dirty="0" err="1" smtClean="0">
                <a:latin typeface="Arial" panose="020B0604020202020204" pitchFamily="34" charset="0"/>
              </a:rPr>
              <a:t>francophile</a:t>
            </a:r>
            <a:r>
              <a:rPr lang="en-US" altLang="en-US" sz="1800" i="1" dirty="0" smtClean="0">
                <a:latin typeface="Arial" panose="020B0604020202020204" pitchFamily="34" charset="0"/>
              </a:rPr>
              <a:t> politics and interdisciplinary </a:t>
            </a:r>
            <a:r>
              <a:rPr lang="en-US" altLang="en-US" sz="1800" i="1" dirty="0" err="1" smtClean="0">
                <a:latin typeface="Arial" panose="020B0604020202020204" pitchFamily="34" charset="0"/>
              </a:rPr>
              <a:t>enuretics</a:t>
            </a:r>
            <a:r>
              <a:rPr lang="en-US" altLang="en-US" sz="1800" dirty="0" smtClean="0">
                <a:latin typeface="Arial" panose="020B0604020202020204" pitchFamily="34" charset="0"/>
              </a:rPr>
              <a:t>. In </a:t>
            </a:r>
            <a:r>
              <a:rPr lang="en-US" altLang="en-US" sz="1800" dirty="0" err="1" smtClean="0">
                <a:latin typeface="Arial" panose="020B0604020202020204" pitchFamily="34" charset="0"/>
              </a:rPr>
              <a:t>Godel</a:t>
            </a:r>
            <a:r>
              <a:rPr lang="en-US" altLang="en-US" sz="1800" dirty="0" smtClean="0">
                <a:latin typeface="Arial" panose="020B0604020202020204" pitchFamily="34" charset="0"/>
              </a:rPr>
              <a:t>, J. (Chair), </a:t>
            </a:r>
            <a:r>
              <a:rPr lang="en-US" altLang="en-US" sz="1800" i="1" dirty="0" smtClean="0">
                <a:latin typeface="Arial" panose="020B0604020202020204" pitchFamily="34" charset="0"/>
              </a:rPr>
              <a:t>109</a:t>
            </a:r>
            <a:r>
              <a:rPr lang="en-US" altLang="en-US" sz="1800" i="1" baseline="30000" dirty="0" smtClean="0">
                <a:latin typeface="Arial" panose="020B0604020202020204" pitchFamily="34" charset="0"/>
              </a:rPr>
              <a:t>th</a:t>
            </a:r>
            <a:r>
              <a:rPr lang="en-US" altLang="en-US" sz="1800" i="1" dirty="0" smtClean="0">
                <a:latin typeface="Arial" panose="020B0604020202020204" pitchFamily="34" charset="0"/>
              </a:rPr>
              <a:t> Symposium of </a:t>
            </a:r>
            <a:r>
              <a:rPr lang="en-US" altLang="en-US" sz="1800" i="1" dirty="0" err="1" smtClean="0">
                <a:latin typeface="Arial" panose="020B0604020202020204" pitchFamily="34" charset="0"/>
              </a:rPr>
              <a:t>Enuretics</a:t>
            </a:r>
            <a:r>
              <a:rPr lang="en-US" altLang="en-US" sz="1800" i="1" dirty="0" smtClean="0">
                <a:latin typeface="Arial" panose="020B0604020202020204" pitchFamily="34" charset="0"/>
              </a:rPr>
              <a:t> Anonymous</a:t>
            </a:r>
            <a:r>
              <a:rPr lang="en-US" altLang="en-US" sz="1800" dirty="0" smtClean="0">
                <a:latin typeface="Arial" panose="020B0604020202020204" pitchFamily="34" charset="0"/>
              </a:rPr>
              <a:t>. Symposium conducted at the meeting of </a:t>
            </a:r>
            <a:r>
              <a:rPr lang="en-US" altLang="en-US" sz="1800" dirty="0" err="1" smtClean="0">
                <a:latin typeface="Arial" panose="020B0604020202020204" pitchFamily="34" charset="0"/>
              </a:rPr>
              <a:t>Enuretics</a:t>
            </a:r>
            <a:r>
              <a:rPr lang="en-US" altLang="en-US" sz="1800" dirty="0" smtClean="0">
                <a:latin typeface="Arial" panose="020B0604020202020204" pitchFamily="34" charset="0"/>
              </a:rPr>
              <a:t> Anonymous, Thailand.</a:t>
            </a:r>
          </a:p>
          <a:p>
            <a:pPr>
              <a:buFont typeface="Wingdings" panose="05000000000000000000" pitchFamily="2" charset="2"/>
              <a:buNone/>
              <a:defRPr/>
            </a:pPr>
            <a:endParaRPr lang="en-US" altLang="en-US" sz="1800" dirty="0" smtClean="0">
              <a:solidFill>
                <a:srgbClr val="FFFF00"/>
              </a:solidFill>
              <a:latin typeface="Arial" panose="020B0604020202020204" pitchFamily="34" charset="0"/>
            </a:endParaRPr>
          </a:p>
          <a:p>
            <a:pPr>
              <a:buFont typeface="Wingdings" panose="05000000000000000000" pitchFamily="2" charset="2"/>
              <a:buNone/>
              <a:defRPr/>
            </a:pPr>
            <a:r>
              <a:rPr lang="en-US" altLang="en-US" sz="2000" dirty="0" smtClean="0">
                <a:latin typeface="Arial" panose="020B0604020202020204" pitchFamily="34" charset="0"/>
              </a:rPr>
              <a:t> </a:t>
            </a:r>
          </a:p>
        </p:txBody>
      </p:sp>
    </p:spTree>
    <p:extLst>
      <p:ext uri="{BB962C8B-B14F-4D97-AF65-F5344CB8AC3E}">
        <p14:creationId xmlns:p14="http://schemas.microsoft.com/office/powerpoint/2010/main" val="1257629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97284">
                                            <p:txEl>
                                              <p:pRg st="0" end="0"/>
                                            </p:txEl>
                                          </p:spTgt>
                                        </p:tgtEl>
                                        <p:attrNameLst>
                                          <p:attrName>style.visibility</p:attrName>
                                        </p:attrNameLst>
                                      </p:cBhvr>
                                      <p:to>
                                        <p:strVal val="visible"/>
                                      </p:to>
                                    </p:set>
                                    <p:anim calcmode="discrete" valueType="clr">
                                      <p:cBhvr override="childStyle">
                                        <p:cTn id="7" dur="80"/>
                                        <p:tgtEl>
                                          <p:spTgt spid="9728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728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7284">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97284">
                                            <p:txEl>
                                              <p:pRg st="1" end="1"/>
                                            </p:txEl>
                                          </p:spTgt>
                                        </p:tgtEl>
                                        <p:attrNameLst>
                                          <p:attrName>style.visibility</p:attrName>
                                        </p:attrNameLst>
                                      </p:cBhvr>
                                      <p:to>
                                        <p:strVal val="visible"/>
                                      </p:to>
                                    </p:set>
                                    <p:anim calcmode="discrete" valueType="clr">
                                      <p:cBhvr override="childStyle">
                                        <p:cTn id="12" dur="80"/>
                                        <p:tgtEl>
                                          <p:spTgt spid="9728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7284">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97284">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97284">
                                            <p:txEl>
                                              <p:pRg st="3" end="3"/>
                                            </p:txEl>
                                          </p:spTgt>
                                        </p:tgtEl>
                                        <p:attrNameLst>
                                          <p:attrName>style.visibility</p:attrName>
                                        </p:attrNameLst>
                                      </p:cBhvr>
                                      <p:to>
                                        <p:strVal val="visible"/>
                                      </p:to>
                                    </p:set>
                                    <p:anim calcmode="discrete" valueType="clr">
                                      <p:cBhvr override="childStyle">
                                        <p:cTn id="17" dur="80"/>
                                        <p:tgtEl>
                                          <p:spTgt spid="9728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97284">
                                            <p:txEl>
                                              <p:pRg st="3" end="3"/>
                                            </p:txEl>
                                          </p:spTgt>
                                        </p:tgtEl>
                                        <p:attrNameLst>
                                          <p:attrName>fillcolor</p:attrName>
                                        </p:attrNameLst>
                                      </p:cBhvr>
                                      <p:tavLst>
                                        <p:tav tm="0">
                                          <p:val>
                                            <p:clrVal>
                                              <a:schemeClr val="accent2"/>
                                            </p:clrVal>
                                          </p:val>
                                        </p:tav>
                                        <p:tav tm="50000">
                                          <p:val>
                                            <p:clrVal>
                                              <a:schemeClr val="hlink"/>
                                            </p:clrVal>
                                          </p:val>
                                        </p:tav>
                                      </p:tavLst>
                                    </p:anim>
                                    <p:set>
                                      <p:cBhvr>
                                        <p:cTn id="19" dur="80"/>
                                        <p:tgtEl>
                                          <p:spTgt spid="97284">
                                            <p:txEl>
                                              <p:pRg st="3" end="3"/>
                                            </p:txEl>
                                          </p:spTgt>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97284">
                                            <p:txEl>
                                              <p:pRg st="5" end="5"/>
                                            </p:txEl>
                                          </p:spTgt>
                                        </p:tgtEl>
                                        <p:attrNameLst>
                                          <p:attrName>style.visibility</p:attrName>
                                        </p:attrNameLst>
                                      </p:cBhvr>
                                      <p:to>
                                        <p:strVal val="visible"/>
                                      </p:to>
                                    </p:set>
                                    <p:anim calcmode="discrete" valueType="clr">
                                      <p:cBhvr override="childStyle">
                                        <p:cTn id="22" dur="80"/>
                                        <p:tgtEl>
                                          <p:spTgt spid="9728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97284">
                                            <p:txEl>
                                              <p:pRg st="5" end="5"/>
                                            </p:txEl>
                                          </p:spTgt>
                                        </p:tgtEl>
                                        <p:attrNameLst>
                                          <p:attrName>fillcolor</p:attrName>
                                        </p:attrNameLst>
                                      </p:cBhvr>
                                      <p:tavLst>
                                        <p:tav tm="0">
                                          <p:val>
                                            <p:clrVal>
                                              <a:schemeClr val="accent2"/>
                                            </p:clrVal>
                                          </p:val>
                                        </p:tav>
                                        <p:tav tm="50000">
                                          <p:val>
                                            <p:clrVal>
                                              <a:schemeClr val="hlink"/>
                                            </p:clrVal>
                                          </p:val>
                                        </p:tav>
                                      </p:tavLst>
                                    </p:anim>
                                    <p:set>
                                      <p:cBhvr>
                                        <p:cTn id="24" dur="80"/>
                                        <p:tgtEl>
                                          <p:spTgt spid="97284">
                                            <p:txEl>
                                              <p:pRg st="5" end="5"/>
                                            </p:txEl>
                                          </p:spTgt>
                                        </p:tgtEl>
                                        <p:attrNameLst>
                                          <p:attrName>fill.type</p:attrName>
                                        </p:attrNameLst>
                                      </p:cBhvr>
                                      <p:to>
                                        <p:strVal val="solid"/>
                                      </p:to>
                                    </p:set>
                                  </p:childTnLst>
                                </p:cTn>
                              </p:par>
                              <p:par>
                                <p:cTn id="25" presetID="27" presetClass="entr" presetSubtype="0" fill="hold" nodeType="withEffect">
                                  <p:stCondLst>
                                    <p:cond delay="0"/>
                                  </p:stCondLst>
                                  <p:iterate type="lt">
                                    <p:tmPct val="50000"/>
                                  </p:iterate>
                                  <p:childTnLst>
                                    <p:set>
                                      <p:cBhvr>
                                        <p:cTn id="26" dur="1" fill="hold">
                                          <p:stCondLst>
                                            <p:cond delay="0"/>
                                          </p:stCondLst>
                                        </p:cTn>
                                        <p:tgtEl>
                                          <p:spTgt spid="97284">
                                            <p:txEl>
                                              <p:pRg st="6" end="6"/>
                                            </p:txEl>
                                          </p:spTgt>
                                        </p:tgtEl>
                                        <p:attrNameLst>
                                          <p:attrName>style.visibility</p:attrName>
                                        </p:attrNameLst>
                                      </p:cBhvr>
                                      <p:to>
                                        <p:strVal val="visible"/>
                                      </p:to>
                                    </p:set>
                                    <p:anim calcmode="discrete" valueType="clr">
                                      <p:cBhvr override="childStyle">
                                        <p:cTn id="27" dur="80"/>
                                        <p:tgtEl>
                                          <p:spTgt spid="9728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97284">
                                            <p:txEl>
                                              <p:pRg st="6" end="6"/>
                                            </p:txEl>
                                          </p:spTgt>
                                        </p:tgtEl>
                                        <p:attrNameLst>
                                          <p:attrName>fillcolor</p:attrName>
                                        </p:attrNameLst>
                                      </p:cBhvr>
                                      <p:tavLst>
                                        <p:tav tm="0">
                                          <p:val>
                                            <p:clrVal>
                                              <a:schemeClr val="accent2"/>
                                            </p:clrVal>
                                          </p:val>
                                        </p:tav>
                                        <p:tav tm="50000">
                                          <p:val>
                                            <p:clrVal>
                                              <a:schemeClr val="hlink"/>
                                            </p:clrVal>
                                          </p:val>
                                        </p:tav>
                                      </p:tavLst>
                                    </p:anim>
                                    <p:set>
                                      <p:cBhvr>
                                        <p:cTn id="29" dur="80"/>
                                        <p:tgtEl>
                                          <p:spTgt spid="97284">
                                            <p:txEl>
                                              <p:pRg st="6" end="6"/>
                                            </p:txEl>
                                          </p:spTgt>
                                        </p:tgtEl>
                                        <p:attrNameLst>
                                          <p:attrName>fill.type</p:attrName>
                                        </p:attrNameLst>
                                      </p:cBhvr>
                                      <p:to>
                                        <p:strVal val="solid"/>
                                      </p:to>
                                    </p:set>
                                  </p:childTnLst>
                                </p:cTn>
                              </p:par>
                              <p:par>
                                <p:cTn id="30" presetID="27" presetClass="entr" presetSubtype="0" fill="hold" nodeType="withEffect">
                                  <p:stCondLst>
                                    <p:cond delay="0"/>
                                  </p:stCondLst>
                                  <p:iterate type="lt">
                                    <p:tmPct val="50000"/>
                                  </p:iterate>
                                  <p:childTnLst>
                                    <p:set>
                                      <p:cBhvr>
                                        <p:cTn id="31" dur="1" fill="hold">
                                          <p:stCondLst>
                                            <p:cond delay="0"/>
                                          </p:stCondLst>
                                        </p:cTn>
                                        <p:tgtEl>
                                          <p:spTgt spid="97284">
                                            <p:txEl>
                                              <p:pRg st="8" end="8"/>
                                            </p:txEl>
                                          </p:spTgt>
                                        </p:tgtEl>
                                        <p:attrNameLst>
                                          <p:attrName>style.visibility</p:attrName>
                                        </p:attrNameLst>
                                      </p:cBhvr>
                                      <p:to>
                                        <p:strVal val="visible"/>
                                      </p:to>
                                    </p:set>
                                    <p:anim calcmode="discrete" valueType="clr">
                                      <p:cBhvr override="childStyle">
                                        <p:cTn id="32" dur="80"/>
                                        <p:tgtEl>
                                          <p:spTgt spid="97284">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97284">
                                            <p:txEl>
                                              <p:pRg st="8" end="8"/>
                                            </p:txEl>
                                          </p:spTgt>
                                        </p:tgtEl>
                                        <p:attrNameLst>
                                          <p:attrName>fillcolor</p:attrName>
                                        </p:attrNameLst>
                                      </p:cBhvr>
                                      <p:tavLst>
                                        <p:tav tm="0">
                                          <p:val>
                                            <p:clrVal>
                                              <a:schemeClr val="accent2"/>
                                            </p:clrVal>
                                          </p:val>
                                        </p:tav>
                                        <p:tav tm="50000">
                                          <p:val>
                                            <p:clrVal>
                                              <a:schemeClr val="hlink"/>
                                            </p:clrVal>
                                          </p:val>
                                        </p:tav>
                                      </p:tavLst>
                                    </p:anim>
                                    <p:set>
                                      <p:cBhvr>
                                        <p:cTn id="34" dur="80"/>
                                        <p:tgtEl>
                                          <p:spTgt spid="97284">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normAutofit fontScale="90000"/>
          </a:bodyPr>
          <a:lstStyle/>
          <a:p>
            <a:pPr>
              <a:defRPr/>
            </a:pPr>
            <a:r>
              <a:rPr lang="en-US" altLang="en-US" sz="4000" dirty="0" smtClean="0">
                <a:effectLst/>
              </a:rPr>
              <a:t>Other Sources</a:t>
            </a:r>
            <a:r>
              <a:rPr lang="en-US" altLang="en-US" sz="4000" dirty="0" smtClean="0">
                <a:latin typeface="Arial" panose="020B0604020202020204" pitchFamily="34" charset="0"/>
              </a:rPr>
              <a:t> </a:t>
            </a:r>
            <a:br>
              <a:rPr lang="en-US" altLang="en-US" sz="4000" dirty="0" smtClean="0">
                <a:latin typeface="Arial" panose="020B0604020202020204" pitchFamily="34" charset="0"/>
              </a:rPr>
            </a:br>
            <a:r>
              <a:rPr lang="en-US" altLang="en-US" sz="4000" dirty="0" smtClean="0">
                <a:latin typeface="Arial" panose="020B0604020202020204" pitchFamily="34" charset="0"/>
              </a:rPr>
              <a:t>What Should Be Included?</a:t>
            </a:r>
            <a:br>
              <a:rPr lang="en-US" altLang="en-US" sz="4000" dirty="0" smtClean="0">
                <a:latin typeface="Arial" panose="020B0604020202020204" pitchFamily="34" charset="0"/>
              </a:rPr>
            </a:br>
            <a:r>
              <a:rPr lang="en-US" altLang="en-US" sz="4000" dirty="0" smtClean="0">
                <a:latin typeface="Arial" panose="020B0604020202020204" pitchFamily="34" charset="0"/>
              </a:rPr>
              <a:t>Cont’d</a:t>
            </a:r>
          </a:p>
        </p:txBody>
      </p:sp>
      <p:sp>
        <p:nvSpPr>
          <p:cNvPr id="97284" name="Rectangle 4"/>
          <p:cNvSpPr>
            <a:spLocks noGrp="1" noChangeArrowheads="1"/>
          </p:cNvSpPr>
          <p:nvPr>
            <p:ph type="body" idx="4294967295"/>
          </p:nvPr>
        </p:nvSpPr>
        <p:spPr>
          <a:xfrm>
            <a:off x="457200" y="1981200"/>
            <a:ext cx="8153400" cy="4114800"/>
          </a:xfrm>
        </p:spPr>
        <p:txBody>
          <a:bodyPr>
            <a:normAutofit lnSpcReduction="10000"/>
          </a:bodyPr>
          <a:lstStyle/>
          <a:p>
            <a:pPr>
              <a:buFont typeface="Wingdings" panose="05000000000000000000" pitchFamily="2" charset="2"/>
              <a:buNone/>
              <a:defRPr/>
            </a:pPr>
            <a:r>
              <a:rPr lang="en-US" altLang="en-US" sz="1800" dirty="0" smtClean="0">
                <a:latin typeface="Arial" panose="020B0604020202020204" pitchFamily="34" charset="0"/>
              </a:rPr>
              <a:t>Doctoral dissertations:</a:t>
            </a:r>
          </a:p>
          <a:p>
            <a:pPr>
              <a:buFont typeface="Wingdings" panose="05000000000000000000" pitchFamily="2" charset="2"/>
              <a:buNone/>
              <a:defRPr/>
            </a:pPr>
            <a:r>
              <a:rPr lang="en-US" altLang="en-US" sz="1800" dirty="0" err="1" smtClean="0">
                <a:latin typeface="Arial" panose="020B0604020202020204" pitchFamily="34" charset="0"/>
              </a:rPr>
              <a:t>Wannabee</a:t>
            </a:r>
            <a:r>
              <a:rPr lang="en-US" altLang="en-US" sz="1800" dirty="0" smtClean="0">
                <a:latin typeface="Arial" panose="020B0604020202020204" pitchFamily="34" charset="0"/>
              </a:rPr>
              <a:t>, R. J. (1996). </a:t>
            </a:r>
            <a:r>
              <a:rPr lang="en-US" altLang="en-US" sz="1800" dirty="0" err="1" smtClean="0">
                <a:latin typeface="Arial" panose="020B0604020202020204" pitchFamily="34" charset="0"/>
              </a:rPr>
              <a:t>Bedwetters</a:t>
            </a:r>
            <a:r>
              <a:rPr lang="en-US" altLang="en-US" sz="1800" dirty="0" smtClean="0">
                <a:latin typeface="Arial" panose="020B0604020202020204" pitchFamily="34" charset="0"/>
              </a:rPr>
              <a:t> and broomsticks: An inquiry into discipline and </a:t>
            </a:r>
            <a:r>
              <a:rPr lang="en-US" altLang="en-US" sz="1800" dirty="0" err="1" smtClean="0">
                <a:latin typeface="Arial" panose="020B0604020202020204" pitchFamily="34" charset="0"/>
              </a:rPr>
              <a:t>enurism</a:t>
            </a:r>
            <a:r>
              <a:rPr lang="en-US" altLang="en-US" sz="1800" i="1" dirty="0" smtClean="0">
                <a:latin typeface="Arial" panose="020B0604020202020204" pitchFamily="34" charset="0"/>
              </a:rPr>
              <a:t> </a:t>
            </a:r>
            <a:r>
              <a:rPr lang="en-US" altLang="en-US" sz="1800" dirty="0" smtClean="0">
                <a:latin typeface="Arial" panose="020B0604020202020204" pitchFamily="34" charset="0"/>
              </a:rPr>
              <a:t>(Master’s thesis). Retrieved from University Microfilms. (Accession No. 192883-96)</a:t>
            </a:r>
          </a:p>
          <a:p>
            <a:pPr>
              <a:buFont typeface="Wingdings" panose="05000000000000000000" pitchFamily="2" charset="2"/>
              <a:buNone/>
              <a:defRPr/>
            </a:pPr>
            <a:endParaRPr lang="en-US" altLang="en-US" sz="1800" dirty="0" smtClean="0">
              <a:latin typeface="Arial" panose="020B0604020202020204" pitchFamily="34" charset="0"/>
            </a:endParaRPr>
          </a:p>
          <a:p>
            <a:pPr>
              <a:buFont typeface="Wingdings" panose="05000000000000000000" pitchFamily="2" charset="2"/>
              <a:buNone/>
              <a:defRPr/>
            </a:pPr>
            <a:r>
              <a:rPr lang="en-US" altLang="en-US" sz="1800" dirty="0" smtClean="0">
                <a:latin typeface="Arial" panose="020B0604020202020204" pitchFamily="34" charset="0"/>
              </a:rPr>
              <a:t>Audiovisual Media, video:</a:t>
            </a:r>
          </a:p>
          <a:p>
            <a:pPr>
              <a:buFont typeface="Wingdings" panose="05000000000000000000" pitchFamily="2" charset="2"/>
              <a:buNone/>
              <a:defRPr/>
            </a:pPr>
            <a:r>
              <a:rPr lang="en-US" altLang="en-US" sz="1800" dirty="0" smtClean="0">
                <a:latin typeface="Arial" panose="020B0604020202020204" pitchFamily="34" charset="0"/>
              </a:rPr>
              <a:t>Hitchcock, A. (Director). (1957). </a:t>
            </a:r>
            <a:r>
              <a:rPr lang="en-US" altLang="en-US" sz="1800" i="1" dirty="0" smtClean="0">
                <a:latin typeface="Arial" panose="020B0604020202020204" pitchFamily="34" charset="0"/>
              </a:rPr>
              <a:t>Rear window on </a:t>
            </a:r>
            <a:r>
              <a:rPr lang="en-US" altLang="en-US" sz="1800" i="1" dirty="0" err="1" smtClean="0">
                <a:latin typeface="Arial" panose="020B0604020202020204" pitchFamily="34" charset="0"/>
              </a:rPr>
              <a:t>enuretic</a:t>
            </a:r>
            <a:r>
              <a:rPr lang="en-US" altLang="en-US" sz="1800" i="1" dirty="0" smtClean="0">
                <a:latin typeface="Arial" panose="020B0604020202020204" pitchFamily="34" charset="0"/>
              </a:rPr>
              <a:t> behavior among adults </a:t>
            </a:r>
            <a:r>
              <a:rPr lang="en-US" altLang="en-US" sz="1800" dirty="0" smtClean="0">
                <a:latin typeface="Arial" panose="020B0604020202020204" pitchFamily="34" charset="0"/>
              </a:rPr>
              <a:t>[DVD]. Available from Universal Studios.  </a:t>
            </a:r>
          </a:p>
          <a:p>
            <a:pPr>
              <a:buFont typeface="Wingdings" panose="05000000000000000000" pitchFamily="2" charset="2"/>
              <a:buNone/>
              <a:defRPr/>
            </a:pPr>
            <a:endParaRPr lang="en-US" altLang="en-US" sz="1800" dirty="0" smtClean="0">
              <a:latin typeface="Arial" panose="020B0604020202020204" pitchFamily="34" charset="0"/>
            </a:endParaRPr>
          </a:p>
          <a:p>
            <a:pPr>
              <a:buFont typeface="Wingdings" panose="05000000000000000000" pitchFamily="2" charset="2"/>
              <a:buNone/>
              <a:defRPr/>
            </a:pPr>
            <a:r>
              <a:rPr lang="en-US" altLang="en-US" sz="1800" dirty="0" smtClean="0">
                <a:latin typeface="Arial" panose="020B0604020202020204" pitchFamily="34" charset="0"/>
              </a:rPr>
              <a:t>Internet message boards, electronic mailing lists, and online communities—blog post:</a:t>
            </a:r>
          </a:p>
          <a:p>
            <a:pPr>
              <a:buFont typeface="Wingdings" panose="05000000000000000000" pitchFamily="2" charset="2"/>
              <a:buNone/>
              <a:defRPr/>
            </a:pPr>
            <a:r>
              <a:rPr lang="en-US" altLang="en-US" sz="1800" dirty="0" smtClean="0">
                <a:latin typeface="Arial" panose="020B0604020202020204" pitchFamily="34" charset="0"/>
              </a:rPr>
              <a:t>Jobs, S. (2010, June 6). I-phone 4 and </a:t>
            </a:r>
            <a:r>
              <a:rPr lang="en-US" altLang="en-US" sz="1800" dirty="0" err="1" smtClean="0">
                <a:latin typeface="Arial" panose="020B0604020202020204" pitchFamily="34" charset="0"/>
              </a:rPr>
              <a:t>enuretic</a:t>
            </a:r>
            <a:r>
              <a:rPr lang="en-US" altLang="en-US" sz="1800" dirty="0" smtClean="0">
                <a:latin typeface="Arial" panose="020B0604020202020204" pitchFamily="34" charset="0"/>
              </a:rPr>
              <a:t> ring tones [Web log comment]. Retrieved from </a:t>
            </a:r>
            <a:r>
              <a:rPr lang="en-US" altLang="en-US" sz="1800" dirty="0" smtClean="0">
                <a:latin typeface="Arial" panose="020B0604020202020204" pitchFamily="34" charset="0"/>
                <a:hlinkClick r:id="rId2"/>
              </a:rPr>
              <a:t>http://www.apple.com/newproduc</a:t>
            </a:r>
            <a:r>
              <a:rPr lang="en-US" altLang="en-US" sz="1800" dirty="0" smtClean="0">
                <a:latin typeface="Arial" panose="020B0604020202020204" pitchFamily="34" charset="0"/>
              </a:rPr>
              <a:t>ts/iphone/4/php</a:t>
            </a:r>
          </a:p>
          <a:p>
            <a:pPr>
              <a:buFont typeface="Wingdings" panose="05000000000000000000" pitchFamily="2" charset="2"/>
              <a:buNone/>
              <a:defRPr/>
            </a:pPr>
            <a:r>
              <a:rPr lang="en-US" altLang="en-US" sz="2000" dirty="0" smtClean="0">
                <a:latin typeface="Arial" panose="020B0604020202020204" pitchFamily="34" charset="0"/>
              </a:rPr>
              <a:t> </a:t>
            </a:r>
          </a:p>
        </p:txBody>
      </p:sp>
    </p:spTree>
    <p:extLst>
      <p:ext uri="{BB962C8B-B14F-4D97-AF65-F5344CB8AC3E}">
        <p14:creationId xmlns:p14="http://schemas.microsoft.com/office/powerpoint/2010/main" val="29270988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97284">
                                            <p:txEl>
                                              <p:pRg st="0" end="0"/>
                                            </p:txEl>
                                          </p:spTgt>
                                        </p:tgtEl>
                                        <p:attrNameLst>
                                          <p:attrName>style.visibility</p:attrName>
                                        </p:attrNameLst>
                                      </p:cBhvr>
                                      <p:to>
                                        <p:strVal val="visible"/>
                                      </p:to>
                                    </p:set>
                                    <p:anim calcmode="discrete" valueType="clr">
                                      <p:cBhvr override="childStyle">
                                        <p:cTn id="7" dur="80"/>
                                        <p:tgtEl>
                                          <p:spTgt spid="9728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728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7284">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97284">
                                            <p:txEl>
                                              <p:pRg st="1" end="1"/>
                                            </p:txEl>
                                          </p:spTgt>
                                        </p:tgtEl>
                                        <p:attrNameLst>
                                          <p:attrName>style.visibility</p:attrName>
                                        </p:attrNameLst>
                                      </p:cBhvr>
                                      <p:to>
                                        <p:strVal val="visible"/>
                                      </p:to>
                                    </p:set>
                                    <p:anim calcmode="discrete" valueType="clr">
                                      <p:cBhvr override="childStyle">
                                        <p:cTn id="12" dur="80"/>
                                        <p:tgtEl>
                                          <p:spTgt spid="9728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7284">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97284">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97284">
                                            <p:txEl>
                                              <p:pRg st="3" end="3"/>
                                            </p:txEl>
                                          </p:spTgt>
                                        </p:tgtEl>
                                        <p:attrNameLst>
                                          <p:attrName>style.visibility</p:attrName>
                                        </p:attrNameLst>
                                      </p:cBhvr>
                                      <p:to>
                                        <p:strVal val="visible"/>
                                      </p:to>
                                    </p:set>
                                    <p:anim calcmode="discrete" valueType="clr">
                                      <p:cBhvr override="childStyle">
                                        <p:cTn id="17" dur="80"/>
                                        <p:tgtEl>
                                          <p:spTgt spid="9728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97284">
                                            <p:txEl>
                                              <p:pRg st="3" end="3"/>
                                            </p:txEl>
                                          </p:spTgt>
                                        </p:tgtEl>
                                        <p:attrNameLst>
                                          <p:attrName>fillcolor</p:attrName>
                                        </p:attrNameLst>
                                      </p:cBhvr>
                                      <p:tavLst>
                                        <p:tav tm="0">
                                          <p:val>
                                            <p:clrVal>
                                              <a:schemeClr val="accent2"/>
                                            </p:clrVal>
                                          </p:val>
                                        </p:tav>
                                        <p:tav tm="50000">
                                          <p:val>
                                            <p:clrVal>
                                              <a:schemeClr val="hlink"/>
                                            </p:clrVal>
                                          </p:val>
                                        </p:tav>
                                      </p:tavLst>
                                    </p:anim>
                                    <p:set>
                                      <p:cBhvr>
                                        <p:cTn id="19" dur="80"/>
                                        <p:tgtEl>
                                          <p:spTgt spid="97284">
                                            <p:txEl>
                                              <p:pRg st="3" end="3"/>
                                            </p:txEl>
                                          </p:spTgt>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97284">
                                            <p:txEl>
                                              <p:pRg st="4" end="4"/>
                                            </p:txEl>
                                          </p:spTgt>
                                        </p:tgtEl>
                                        <p:attrNameLst>
                                          <p:attrName>style.visibility</p:attrName>
                                        </p:attrNameLst>
                                      </p:cBhvr>
                                      <p:to>
                                        <p:strVal val="visible"/>
                                      </p:to>
                                    </p:set>
                                    <p:anim calcmode="discrete" valueType="clr">
                                      <p:cBhvr override="childStyle">
                                        <p:cTn id="22" dur="80"/>
                                        <p:tgtEl>
                                          <p:spTgt spid="9728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97284">
                                            <p:txEl>
                                              <p:pRg st="4" end="4"/>
                                            </p:txEl>
                                          </p:spTgt>
                                        </p:tgtEl>
                                        <p:attrNameLst>
                                          <p:attrName>fillcolor</p:attrName>
                                        </p:attrNameLst>
                                      </p:cBhvr>
                                      <p:tavLst>
                                        <p:tav tm="0">
                                          <p:val>
                                            <p:clrVal>
                                              <a:schemeClr val="accent2"/>
                                            </p:clrVal>
                                          </p:val>
                                        </p:tav>
                                        <p:tav tm="50000">
                                          <p:val>
                                            <p:clrVal>
                                              <a:schemeClr val="hlink"/>
                                            </p:clrVal>
                                          </p:val>
                                        </p:tav>
                                      </p:tavLst>
                                    </p:anim>
                                    <p:set>
                                      <p:cBhvr>
                                        <p:cTn id="24" dur="80"/>
                                        <p:tgtEl>
                                          <p:spTgt spid="97284">
                                            <p:txEl>
                                              <p:pRg st="4" end="4"/>
                                            </p:txEl>
                                          </p:spTgt>
                                        </p:tgtEl>
                                        <p:attrNameLst>
                                          <p:attrName>fill.type</p:attrName>
                                        </p:attrNameLst>
                                      </p:cBhvr>
                                      <p:to>
                                        <p:strVal val="solid"/>
                                      </p:to>
                                    </p:set>
                                  </p:childTnLst>
                                </p:cTn>
                              </p:par>
                              <p:par>
                                <p:cTn id="25" presetID="27" presetClass="entr" presetSubtype="0" fill="hold" nodeType="withEffect">
                                  <p:stCondLst>
                                    <p:cond delay="0"/>
                                  </p:stCondLst>
                                  <p:iterate type="lt">
                                    <p:tmPct val="50000"/>
                                  </p:iterate>
                                  <p:childTnLst>
                                    <p:set>
                                      <p:cBhvr>
                                        <p:cTn id="26" dur="1" fill="hold">
                                          <p:stCondLst>
                                            <p:cond delay="0"/>
                                          </p:stCondLst>
                                        </p:cTn>
                                        <p:tgtEl>
                                          <p:spTgt spid="97284">
                                            <p:txEl>
                                              <p:pRg st="6" end="6"/>
                                            </p:txEl>
                                          </p:spTgt>
                                        </p:tgtEl>
                                        <p:attrNameLst>
                                          <p:attrName>style.visibility</p:attrName>
                                        </p:attrNameLst>
                                      </p:cBhvr>
                                      <p:to>
                                        <p:strVal val="visible"/>
                                      </p:to>
                                    </p:set>
                                    <p:anim calcmode="discrete" valueType="clr">
                                      <p:cBhvr override="childStyle">
                                        <p:cTn id="27" dur="80"/>
                                        <p:tgtEl>
                                          <p:spTgt spid="9728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97284">
                                            <p:txEl>
                                              <p:pRg st="6" end="6"/>
                                            </p:txEl>
                                          </p:spTgt>
                                        </p:tgtEl>
                                        <p:attrNameLst>
                                          <p:attrName>fillcolor</p:attrName>
                                        </p:attrNameLst>
                                      </p:cBhvr>
                                      <p:tavLst>
                                        <p:tav tm="0">
                                          <p:val>
                                            <p:clrVal>
                                              <a:schemeClr val="accent2"/>
                                            </p:clrVal>
                                          </p:val>
                                        </p:tav>
                                        <p:tav tm="50000">
                                          <p:val>
                                            <p:clrVal>
                                              <a:schemeClr val="hlink"/>
                                            </p:clrVal>
                                          </p:val>
                                        </p:tav>
                                      </p:tavLst>
                                    </p:anim>
                                    <p:set>
                                      <p:cBhvr>
                                        <p:cTn id="29" dur="80"/>
                                        <p:tgtEl>
                                          <p:spTgt spid="97284">
                                            <p:txEl>
                                              <p:pRg st="6" end="6"/>
                                            </p:txEl>
                                          </p:spTgt>
                                        </p:tgtEl>
                                        <p:attrNameLst>
                                          <p:attrName>fill.type</p:attrName>
                                        </p:attrNameLst>
                                      </p:cBhvr>
                                      <p:to>
                                        <p:strVal val="solid"/>
                                      </p:to>
                                    </p:set>
                                  </p:childTnLst>
                                </p:cTn>
                              </p:par>
                              <p:par>
                                <p:cTn id="30" presetID="27" presetClass="entr" presetSubtype="0" fill="hold" nodeType="withEffect">
                                  <p:stCondLst>
                                    <p:cond delay="0"/>
                                  </p:stCondLst>
                                  <p:iterate type="lt">
                                    <p:tmPct val="50000"/>
                                  </p:iterate>
                                  <p:childTnLst>
                                    <p:set>
                                      <p:cBhvr>
                                        <p:cTn id="31" dur="1" fill="hold">
                                          <p:stCondLst>
                                            <p:cond delay="0"/>
                                          </p:stCondLst>
                                        </p:cTn>
                                        <p:tgtEl>
                                          <p:spTgt spid="97284">
                                            <p:txEl>
                                              <p:pRg st="8" end="8"/>
                                            </p:txEl>
                                          </p:spTgt>
                                        </p:tgtEl>
                                        <p:attrNameLst>
                                          <p:attrName>style.visibility</p:attrName>
                                        </p:attrNameLst>
                                      </p:cBhvr>
                                      <p:to>
                                        <p:strVal val="visible"/>
                                      </p:to>
                                    </p:set>
                                    <p:anim calcmode="discrete" valueType="clr">
                                      <p:cBhvr override="childStyle">
                                        <p:cTn id="32" dur="80"/>
                                        <p:tgtEl>
                                          <p:spTgt spid="97284">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97284">
                                            <p:txEl>
                                              <p:pRg st="8" end="8"/>
                                            </p:txEl>
                                          </p:spTgt>
                                        </p:tgtEl>
                                        <p:attrNameLst>
                                          <p:attrName>fillcolor</p:attrName>
                                        </p:attrNameLst>
                                      </p:cBhvr>
                                      <p:tavLst>
                                        <p:tav tm="0">
                                          <p:val>
                                            <p:clrVal>
                                              <a:schemeClr val="accent2"/>
                                            </p:clrVal>
                                          </p:val>
                                        </p:tav>
                                        <p:tav tm="50000">
                                          <p:val>
                                            <p:clrVal>
                                              <a:schemeClr val="hlink"/>
                                            </p:clrVal>
                                          </p:val>
                                        </p:tav>
                                      </p:tavLst>
                                    </p:anim>
                                    <p:set>
                                      <p:cBhvr>
                                        <p:cTn id="34" dur="80"/>
                                        <p:tgtEl>
                                          <p:spTgt spid="97284">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
            <a:ext cx="8229600" cy="990600"/>
          </a:xfrm>
        </p:spPr>
        <p:txBody>
          <a:bodyPr/>
          <a:lstStyle/>
          <a:p>
            <a:pPr eaLnBrk="1" hangingPunct="1">
              <a:defRPr/>
            </a:pPr>
            <a:r>
              <a:rPr lang="en-US" b="1" dirty="0" smtClean="0">
                <a:effectLst>
                  <a:outerShdw blurRad="38100" dist="38100" dir="2700000" algn="tl">
                    <a:srgbClr val="000000">
                      <a:alpha val="43137"/>
                    </a:srgbClr>
                  </a:outerShdw>
                </a:effectLst>
                <a:latin typeface="Arial" charset="0"/>
              </a:rPr>
              <a:t>Generating </a:t>
            </a:r>
            <a:r>
              <a:rPr lang="en-US" b="1" dirty="0" smtClean="0">
                <a:effectLst>
                  <a:outerShdw blurRad="38100" dist="38100" dir="2700000" algn="tl">
                    <a:srgbClr val="000000">
                      <a:alpha val="43137"/>
                    </a:srgbClr>
                  </a:outerShdw>
                </a:effectLst>
                <a:latin typeface="Arial" charset="0"/>
              </a:rPr>
              <a:t>References</a:t>
            </a:r>
            <a:endParaRPr lang="en-US" b="1" dirty="0" smtClean="0">
              <a:effectLst>
                <a:outerShdw blurRad="38100" dist="38100" dir="2700000" algn="tl">
                  <a:srgbClr val="000000">
                    <a:alpha val="43137"/>
                  </a:srgbClr>
                </a:outerShdw>
              </a:effectLst>
              <a:latin typeface="Arial" charset="0"/>
            </a:endParaRPr>
          </a:p>
        </p:txBody>
      </p:sp>
      <p:sp>
        <p:nvSpPr>
          <p:cNvPr id="23555" name="Rectangle 3"/>
          <p:cNvSpPr>
            <a:spLocks noGrp="1" noChangeArrowheads="1"/>
          </p:cNvSpPr>
          <p:nvPr>
            <p:ph type="body" sz="half" idx="1"/>
          </p:nvPr>
        </p:nvSpPr>
        <p:spPr>
          <a:xfrm>
            <a:off x="228600" y="1371600"/>
            <a:ext cx="7307239" cy="5105400"/>
          </a:xfrm>
        </p:spPr>
        <p:txBody>
          <a:bodyPr>
            <a:normAutofit/>
          </a:bodyPr>
          <a:lstStyle/>
          <a:p>
            <a:pPr>
              <a:defRPr/>
            </a:pPr>
            <a:r>
              <a:rPr lang="en-US" sz="2800" b="1" dirty="0" smtClean="0">
                <a:latin typeface="Arial" charset="0"/>
              </a:rPr>
              <a:t>By using Software</a:t>
            </a:r>
          </a:p>
          <a:p>
            <a:pPr lvl="1">
              <a:defRPr/>
            </a:pPr>
            <a:r>
              <a:rPr lang="en-US" sz="2400" dirty="0" err="1" smtClean="0">
                <a:latin typeface="Arial" charset="0"/>
              </a:rPr>
              <a:t>Mendeley</a:t>
            </a:r>
            <a:endParaRPr lang="en-US" sz="2400" dirty="0" smtClean="0">
              <a:latin typeface="Arial" charset="0"/>
            </a:endParaRPr>
          </a:p>
          <a:p>
            <a:pPr lvl="1">
              <a:defRPr/>
            </a:pPr>
            <a:r>
              <a:rPr lang="en-US" sz="2400" dirty="0" err="1" smtClean="0">
                <a:latin typeface="Arial" charset="0"/>
              </a:rPr>
              <a:t>Zotero</a:t>
            </a:r>
            <a:endParaRPr lang="en-US" sz="2400" dirty="0" smtClean="0">
              <a:latin typeface="Arial" charset="0"/>
            </a:endParaRPr>
          </a:p>
          <a:p>
            <a:pPr lvl="1">
              <a:defRPr/>
            </a:pPr>
            <a:r>
              <a:rPr lang="en-US" sz="2400" dirty="0" smtClean="0">
                <a:latin typeface="Arial" charset="0"/>
              </a:rPr>
              <a:t>EndNote</a:t>
            </a:r>
          </a:p>
          <a:p>
            <a:pPr lvl="1">
              <a:defRPr/>
            </a:pPr>
            <a:r>
              <a:rPr lang="en-US" sz="2400" dirty="0" err="1" smtClean="0">
                <a:latin typeface="Arial" charset="0"/>
              </a:rPr>
              <a:t>RefWorks</a:t>
            </a:r>
            <a:endParaRPr lang="en-US" sz="2400" dirty="0" smtClean="0">
              <a:latin typeface="Arial" charset="0"/>
            </a:endParaRPr>
          </a:p>
          <a:p>
            <a:pPr lvl="1">
              <a:defRPr/>
            </a:pPr>
            <a:r>
              <a:rPr lang="en-US" sz="2400" dirty="0" err="1" smtClean="0">
                <a:latin typeface="Arial" charset="0"/>
              </a:rPr>
              <a:t>LaTex</a:t>
            </a:r>
            <a:r>
              <a:rPr lang="en-US" sz="2400" dirty="0" smtClean="0">
                <a:latin typeface="Arial" charset="0"/>
              </a:rPr>
              <a:t> and </a:t>
            </a:r>
            <a:r>
              <a:rPr lang="en-US" sz="2400" dirty="0" err="1" smtClean="0">
                <a:latin typeface="Arial" charset="0"/>
              </a:rPr>
              <a:t>BibTex</a:t>
            </a:r>
            <a:endParaRPr lang="en-US" sz="2400" dirty="0" smtClean="0">
              <a:latin typeface="Arial" charset="0"/>
            </a:endParaRPr>
          </a:p>
          <a:p>
            <a:pPr lvl="1">
              <a:defRPr/>
            </a:pPr>
            <a:endParaRPr lang="en-US" sz="2400" dirty="0" smtClean="0">
              <a:latin typeface="Arial" charset="0"/>
            </a:endParaRPr>
          </a:p>
          <a:p>
            <a:pPr>
              <a:defRPr/>
            </a:pPr>
            <a:r>
              <a:rPr lang="en-US" sz="2800" b="1" dirty="0" smtClean="0">
                <a:latin typeface="Arial" charset="0"/>
              </a:rPr>
              <a:t>Manually</a:t>
            </a:r>
          </a:p>
          <a:p>
            <a:pPr lvl="1">
              <a:defRPr/>
            </a:pPr>
            <a:r>
              <a:rPr lang="en-US" sz="2400" dirty="0" smtClean="0">
                <a:latin typeface="Arial" charset="0"/>
              </a:rPr>
              <a:t>Microsoft Word</a:t>
            </a:r>
          </a:p>
          <a:p>
            <a:pPr lvl="1">
              <a:defRPr/>
            </a:pPr>
            <a:r>
              <a:rPr lang="en-US" sz="2400" dirty="0" smtClean="0">
                <a:latin typeface="Arial" charset="0"/>
              </a:rPr>
              <a:t>Google Scholar</a:t>
            </a:r>
          </a:p>
          <a:p>
            <a:pPr lvl="1">
              <a:defRPr/>
            </a:pPr>
            <a:r>
              <a:rPr lang="en-US" sz="2400" dirty="0" smtClean="0">
                <a:latin typeface="Arial" charset="0"/>
              </a:rPr>
              <a:t>Citation and Reference generator </a:t>
            </a:r>
            <a:r>
              <a:rPr lang="en-US" sz="2400" dirty="0" smtClean="0">
                <a:latin typeface="Arial" charset="0"/>
              </a:rPr>
              <a:t>Websites</a:t>
            </a:r>
            <a:endParaRPr lang="en-US" sz="2400" dirty="0" smtClean="0">
              <a:latin typeface="Arial" charset="0"/>
            </a:endParaRPr>
          </a:p>
        </p:txBody>
      </p:sp>
      <p:pic>
        <p:nvPicPr>
          <p:cNvPr id="1026" name="Picture 2" descr="Using reference management software will save you a lot of 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037592"/>
            <a:ext cx="32004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106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strips(downLeft)">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strips(downLeft)">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strips(downLeft)">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strips(downLeft)">
                                      <p:cBhvr>
                                        <p:cTn id="22" dur="500"/>
                                        <p:tgtEl>
                                          <p:spTgt spid="23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strips(downLeft)">
                                      <p:cBhvr>
                                        <p:cTn id="27" dur="500"/>
                                        <p:tgtEl>
                                          <p:spTgt spid="235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strips(downLeft)">
                                      <p:cBhvr>
                                        <p:cTn id="32" dur="500"/>
                                        <p:tgtEl>
                                          <p:spTgt spid="2355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12" fill="hold" nodeType="clickEffect">
                                  <p:stCondLst>
                                    <p:cond delay="0"/>
                                  </p:stCondLst>
                                  <p:childTnLst>
                                    <p:set>
                                      <p:cBhvr>
                                        <p:cTn id="36" dur="1" fill="hold">
                                          <p:stCondLst>
                                            <p:cond delay="0"/>
                                          </p:stCondLst>
                                        </p:cTn>
                                        <p:tgtEl>
                                          <p:spTgt spid="23555">
                                            <p:txEl>
                                              <p:pRg st="7" end="7"/>
                                            </p:txEl>
                                          </p:spTgt>
                                        </p:tgtEl>
                                        <p:attrNameLst>
                                          <p:attrName>style.visibility</p:attrName>
                                        </p:attrNameLst>
                                      </p:cBhvr>
                                      <p:to>
                                        <p:strVal val="visible"/>
                                      </p:to>
                                    </p:set>
                                    <p:animEffect transition="in" filter="strips(downLeft)">
                                      <p:cBhvr>
                                        <p:cTn id="37" dur="500"/>
                                        <p:tgtEl>
                                          <p:spTgt spid="2355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23555">
                                            <p:txEl>
                                              <p:pRg st="8" end="8"/>
                                            </p:txEl>
                                          </p:spTgt>
                                        </p:tgtEl>
                                        <p:attrNameLst>
                                          <p:attrName>style.visibility</p:attrName>
                                        </p:attrNameLst>
                                      </p:cBhvr>
                                      <p:to>
                                        <p:strVal val="visible"/>
                                      </p:to>
                                    </p:set>
                                    <p:animEffect transition="in" filter="strips(downLeft)">
                                      <p:cBhvr>
                                        <p:cTn id="42" dur="500"/>
                                        <p:tgtEl>
                                          <p:spTgt spid="2355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23555">
                                            <p:txEl>
                                              <p:pRg st="9" end="9"/>
                                            </p:txEl>
                                          </p:spTgt>
                                        </p:tgtEl>
                                        <p:attrNameLst>
                                          <p:attrName>style.visibility</p:attrName>
                                        </p:attrNameLst>
                                      </p:cBhvr>
                                      <p:to>
                                        <p:strVal val="visible"/>
                                      </p:to>
                                    </p:set>
                                    <p:animEffect transition="in" filter="strips(downLeft)">
                                      <p:cBhvr>
                                        <p:cTn id="47" dur="500"/>
                                        <p:tgtEl>
                                          <p:spTgt spid="2355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23555">
                                            <p:txEl>
                                              <p:pRg st="10" end="10"/>
                                            </p:txEl>
                                          </p:spTgt>
                                        </p:tgtEl>
                                        <p:attrNameLst>
                                          <p:attrName>style.visibility</p:attrName>
                                        </p:attrNameLst>
                                      </p:cBhvr>
                                      <p:to>
                                        <p:strVal val="visible"/>
                                      </p:to>
                                    </p:set>
                                    <p:animEffect transition="in" filter="strips(downLeft)">
                                      <p:cBhvr>
                                        <p:cTn id="52" dur="500"/>
                                        <p:tgtEl>
                                          <p:spTgt spid="2355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88950" y="236538"/>
            <a:ext cx="8229600" cy="990600"/>
          </a:xfrm>
        </p:spPr>
        <p:txBody>
          <a:bodyPr>
            <a:normAutofit/>
          </a:bodyPr>
          <a:lstStyle/>
          <a:p>
            <a:pPr eaLnBrk="1" hangingPunct="1">
              <a:defRPr/>
            </a:pPr>
            <a:r>
              <a:rPr lang="en-US" sz="4800" b="1" dirty="0"/>
              <a:t>Sample References Page</a:t>
            </a:r>
          </a:p>
        </p:txBody>
      </p:sp>
      <p:sp>
        <p:nvSpPr>
          <p:cNvPr id="25611" name="Text Box 11"/>
          <p:cNvSpPr txBox="1">
            <a:spLocks noChangeArrowheads="1"/>
          </p:cNvSpPr>
          <p:nvPr/>
        </p:nvSpPr>
        <p:spPr bwMode="auto">
          <a:xfrm>
            <a:off x="136525" y="1306513"/>
            <a:ext cx="39258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2000">
                <a:solidFill>
                  <a:srgbClr val="FF6600"/>
                </a:solidFill>
                <a:latin typeface="Arial" panose="020B0604020202020204" pitchFamily="34" charset="0"/>
              </a:rPr>
              <a:t>*Sources are listed alphabetically</a:t>
            </a:r>
          </a:p>
        </p:txBody>
      </p:sp>
      <p:sp>
        <p:nvSpPr>
          <p:cNvPr id="26628" name="Text Box 12"/>
          <p:cNvSpPr txBox="1">
            <a:spLocks noChangeArrowheads="1"/>
          </p:cNvSpPr>
          <p:nvPr/>
        </p:nvSpPr>
        <p:spPr bwMode="auto">
          <a:xfrm>
            <a:off x="304800" y="20574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25613" name="Text Box 13"/>
          <p:cNvSpPr txBox="1">
            <a:spLocks noChangeArrowheads="1"/>
          </p:cNvSpPr>
          <p:nvPr/>
        </p:nvSpPr>
        <p:spPr bwMode="auto">
          <a:xfrm>
            <a:off x="0" y="2895600"/>
            <a:ext cx="2540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2000">
                <a:solidFill>
                  <a:srgbClr val="FF6600"/>
                </a:solidFill>
                <a:latin typeface="Arial" panose="020B0604020202020204" pitchFamily="34" charset="0"/>
              </a:rPr>
              <a:t>Indent all lines after </a:t>
            </a:r>
          </a:p>
          <a:p>
            <a:pPr eaLnBrk="1" hangingPunct="1">
              <a:spcBef>
                <a:spcPct val="0"/>
              </a:spcBef>
              <a:buClrTx/>
              <a:buSzTx/>
              <a:buFontTx/>
              <a:buNone/>
            </a:pPr>
            <a:r>
              <a:rPr lang="en-US" altLang="en-US" sz="2000">
                <a:solidFill>
                  <a:srgbClr val="FF6600"/>
                </a:solidFill>
                <a:latin typeface="Arial" panose="020B0604020202020204" pitchFamily="34" charset="0"/>
              </a:rPr>
              <a:t>the first ½ inch for</a:t>
            </a:r>
          </a:p>
          <a:p>
            <a:pPr eaLnBrk="1" hangingPunct="1">
              <a:spcBef>
                <a:spcPct val="0"/>
              </a:spcBef>
              <a:buClrTx/>
              <a:buSzTx/>
              <a:buFontTx/>
              <a:buNone/>
            </a:pPr>
            <a:r>
              <a:rPr lang="en-US" altLang="en-US" sz="2000">
                <a:solidFill>
                  <a:srgbClr val="FF6600"/>
                </a:solidFill>
                <a:latin typeface="Arial" panose="020B0604020202020204" pitchFamily="34" charset="0"/>
              </a:rPr>
              <a:t>each reference </a:t>
            </a:r>
          </a:p>
          <a:p>
            <a:pPr eaLnBrk="1" hangingPunct="1">
              <a:spcBef>
                <a:spcPct val="0"/>
              </a:spcBef>
              <a:buClrTx/>
              <a:buSzTx/>
              <a:buFontTx/>
              <a:buNone/>
            </a:pPr>
            <a:r>
              <a:rPr lang="en-US" altLang="en-US" sz="2000">
                <a:solidFill>
                  <a:srgbClr val="FF6600"/>
                </a:solidFill>
                <a:latin typeface="Arial" panose="020B0604020202020204" pitchFamily="34" charset="0"/>
              </a:rPr>
              <a:t>listed</a:t>
            </a:r>
          </a:p>
        </p:txBody>
      </p:sp>
      <p:sp>
        <p:nvSpPr>
          <p:cNvPr id="25614" name="Text Box 14"/>
          <p:cNvSpPr txBox="1">
            <a:spLocks noChangeArrowheads="1"/>
          </p:cNvSpPr>
          <p:nvPr/>
        </p:nvSpPr>
        <p:spPr bwMode="auto">
          <a:xfrm>
            <a:off x="0" y="4540250"/>
            <a:ext cx="2133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2000">
                <a:solidFill>
                  <a:srgbClr val="FF6600"/>
                </a:solidFill>
                <a:latin typeface="Arial" panose="020B0604020202020204" pitchFamily="34" charset="0"/>
              </a:rPr>
              <a:t>*The entire References page is double-spaced</a:t>
            </a:r>
          </a:p>
        </p:txBody>
      </p:sp>
      <p:sp>
        <p:nvSpPr>
          <p:cNvPr id="25610" name="Text Box 10"/>
          <p:cNvSpPr txBox="1">
            <a:spLocks noChangeArrowheads="1"/>
          </p:cNvSpPr>
          <p:nvPr/>
        </p:nvSpPr>
        <p:spPr bwMode="auto">
          <a:xfrm>
            <a:off x="5638800" y="1346200"/>
            <a:ext cx="35131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2000">
                <a:solidFill>
                  <a:srgbClr val="FF6600"/>
                </a:solidFill>
                <a:latin typeface="Arial" panose="020B0604020202020204" pitchFamily="34" charset="0"/>
              </a:rPr>
              <a:t>Title “References” is centered</a:t>
            </a:r>
          </a:p>
          <a:p>
            <a:pPr algn="ctr" eaLnBrk="1" hangingPunct="1">
              <a:spcBef>
                <a:spcPct val="0"/>
              </a:spcBef>
              <a:buClrTx/>
              <a:buSzTx/>
              <a:buFontTx/>
              <a:buNone/>
            </a:pPr>
            <a:r>
              <a:rPr lang="en-US" altLang="en-US" sz="2000">
                <a:solidFill>
                  <a:srgbClr val="FF6600"/>
                </a:solidFill>
                <a:latin typeface="Arial" panose="020B0604020202020204" pitchFamily="34" charset="0"/>
              </a:rPr>
              <a:t> at the top of the page</a:t>
            </a:r>
          </a:p>
        </p:txBody>
      </p:sp>
      <p:sp>
        <p:nvSpPr>
          <p:cNvPr id="25616" name="Line 16"/>
          <p:cNvSpPr>
            <a:spLocks noChangeShapeType="1"/>
          </p:cNvSpPr>
          <p:nvPr/>
        </p:nvSpPr>
        <p:spPr bwMode="auto">
          <a:xfrm flipH="1">
            <a:off x="4953000" y="1600200"/>
            <a:ext cx="685800" cy="3048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7" name="Line 17"/>
          <p:cNvSpPr>
            <a:spLocks noChangeShapeType="1"/>
          </p:cNvSpPr>
          <p:nvPr/>
        </p:nvSpPr>
        <p:spPr bwMode="auto">
          <a:xfrm>
            <a:off x="1981200" y="3962400"/>
            <a:ext cx="304800" cy="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634" name="Text Box 14"/>
          <p:cNvSpPr txBox="1">
            <a:spLocks noChangeArrowheads="1"/>
          </p:cNvSpPr>
          <p:nvPr/>
        </p:nvSpPr>
        <p:spPr bwMode="auto">
          <a:xfrm>
            <a:off x="7162800" y="2667000"/>
            <a:ext cx="1981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buClrTx/>
              <a:buSzTx/>
              <a:buFontTx/>
              <a:buNone/>
            </a:pPr>
            <a:r>
              <a:rPr lang="en-US" altLang="en-US" sz="1800">
                <a:solidFill>
                  <a:srgbClr val="FF6600"/>
                </a:solidFill>
                <a:latin typeface="Arial" panose="020B0604020202020204" pitchFamily="34" charset="0"/>
              </a:rPr>
              <a:t>Be sure to include the digital object identifier (doi), if the source has one</a:t>
            </a:r>
          </a:p>
        </p:txBody>
      </p:sp>
      <p:sp>
        <p:nvSpPr>
          <p:cNvPr id="26635" name="Text Box 15"/>
          <p:cNvSpPr txBox="1">
            <a:spLocks noChangeArrowheads="1"/>
          </p:cNvSpPr>
          <p:nvPr/>
        </p:nvSpPr>
        <p:spPr bwMode="auto">
          <a:xfrm>
            <a:off x="6934200" y="5410200"/>
            <a:ext cx="1981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buClrTx/>
              <a:buSzTx/>
              <a:buFontTx/>
              <a:buNone/>
            </a:pPr>
            <a:r>
              <a:rPr lang="en-US" altLang="en-US" sz="1800">
                <a:solidFill>
                  <a:srgbClr val="FF6600"/>
                </a:solidFill>
                <a:latin typeface="Arial" panose="020B0604020202020204" pitchFamily="34" charset="0"/>
              </a:rPr>
              <a:t>All citations end in a period (.), except those with a doi or URL</a:t>
            </a:r>
          </a:p>
        </p:txBody>
      </p:sp>
      <p:sp>
        <p:nvSpPr>
          <p:cNvPr id="2" name="Line 16"/>
          <p:cNvSpPr>
            <a:spLocks noChangeShapeType="1"/>
          </p:cNvSpPr>
          <p:nvPr/>
        </p:nvSpPr>
        <p:spPr bwMode="auto">
          <a:xfrm flipH="1">
            <a:off x="5943600" y="3581400"/>
            <a:ext cx="1371600" cy="6096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 name="Line 16"/>
          <p:cNvSpPr>
            <a:spLocks noChangeShapeType="1"/>
          </p:cNvSpPr>
          <p:nvPr/>
        </p:nvSpPr>
        <p:spPr bwMode="auto">
          <a:xfrm flipH="1" flipV="1">
            <a:off x="5943600" y="2667000"/>
            <a:ext cx="1600200" cy="1524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638" name="Text Box 17"/>
          <p:cNvSpPr txBox="1">
            <a:spLocks noChangeArrowheads="1"/>
          </p:cNvSpPr>
          <p:nvPr/>
        </p:nvSpPr>
        <p:spPr bwMode="auto">
          <a:xfrm>
            <a:off x="152400" y="5791200"/>
            <a:ext cx="1600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spcBef>
                <a:spcPct val="50000"/>
              </a:spcBef>
            </a:pPr>
            <a:r>
              <a:rPr lang="en-US" altLang="en-US" sz="1200">
                <a:latin typeface="Times New Roman" panose="02020603050405020304" pitchFamily="18" charset="0"/>
              </a:rPr>
              <a:t>*All papers in APA style must be in 12-pt., Times New Roman font</a:t>
            </a:r>
          </a:p>
        </p:txBody>
      </p:sp>
      <p:sp>
        <p:nvSpPr>
          <p:cNvPr id="4" name="Line 16"/>
          <p:cNvSpPr>
            <a:spLocks noChangeShapeType="1"/>
          </p:cNvSpPr>
          <p:nvPr/>
        </p:nvSpPr>
        <p:spPr bwMode="auto">
          <a:xfrm flipH="1">
            <a:off x="6096000" y="4191000"/>
            <a:ext cx="1371600" cy="990600"/>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26640" name="Picture 22" descr="ScreenHunter_01 J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941513"/>
            <a:ext cx="365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3797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5610"/>
                                        </p:tgtEl>
                                        <p:attrNameLst>
                                          <p:attrName>style.visibility</p:attrName>
                                        </p:attrNameLst>
                                      </p:cBhvr>
                                      <p:to>
                                        <p:strVal val="visible"/>
                                      </p:to>
                                    </p:set>
                                    <p:animEffect transition="in" filter="diamond(in)">
                                      <p:cBhvr>
                                        <p:cTn id="7" dur="2000"/>
                                        <p:tgtEl>
                                          <p:spTgt spid="25610"/>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5616"/>
                                        </p:tgtEl>
                                        <p:attrNameLst>
                                          <p:attrName>style.visibility</p:attrName>
                                        </p:attrNameLst>
                                      </p:cBhvr>
                                      <p:to>
                                        <p:strVal val="visible"/>
                                      </p:to>
                                    </p:set>
                                    <p:animEffect transition="in" filter="diamond(in)">
                                      <p:cBhvr>
                                        <p:cTn id="10" dur="2000"/>
                                        <p:tgtEl>
                                          <p:spTgt spid="2561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25611"/>
                                        </p:tgtEl>
                                        <p:attrNameLst>
                                          <p:attrName>style.visibility</p:attrName>
                                        </p:attrNameLst>
                                      </p:cBhvr>
                                      <p:to>
                                        <p:strVal val="visible"/>
                                      </p:to>
                                    </p:set>
                                    <p:animEffect transition="in" filter="diamond(in)">
                                      <p:cBhvr>
                                        <p:cTn id="15" dur="2000"/>
                                        <p:tgtEl>
                                          <p:spTgt spid="256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nodeType="clickEffect">
                                  <p:stCondLst>
                                    <p:cond delay="0"/>
                                  </p:stCondLst>
                                  <p:childTnLst>
                                    <p:set>
                                      <p:cBhvr>
                                        <p:cTn id="19" dur="1" fill="hold">
                                          <p:stCondLst>
                                            <p:cond delay="0"/>
                                          </p:stCondLst>
                                        </p:cTn>
                                        <p:tgtEl>
                                          <p:spTgt spid="25613">
                                            <p:txEl>
                                              <p:pRg st="0" end="0"/>
                                            </p:txEl>
                                          </p:spTgt>
                                        </p:tgtEl>
                                        <p:attrNameLst>
                                          <p:attrName>style.visibility</p:attrName>
                                        </p:attrNameLst>
                                      </p:cBhvr>
                                      <p:to>
                                        <p:strVal val="visible"/>
                                      </p:to>
                                    </p:set>
                                    <p:animEffect transition="in" filter="diamond(in)">
                                      <p:cBhvr>
                                        <p:cTn id="20" dur="2000"/>
                                        <p:tgtEl>
                                          <p:spTgt spid="25613">
                                            <p:txEl>
                                              <p:pRg st="0" end="0"/>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25613">
                                            <p:txEl>
                                              <p:pRg st="1" end="1"/>
                                            </p:txEl>
                                          </p:spTgt>
                                        </p:tgtEl>
                                        <p:attrNameLst>
                                          <p:attrName>style.visibility</p:attrName>
                                        </p:attrNameLst>
                                      </p:cBhvr>
                                      <p:to>
                                        <p:strVal val="visible"/>
                                      </p:to>
                                    </p:set>
                                    <p:animEffect transition="in" filter="diamond(in)">
                                      <p:cBhvr>
                                        <p:cTn id="23" dur="2000"/>
                                        <p:tgtEl>
                                          <p:spTgt spid="25613">
                                            <p:txEl>
                                              <p:pRg st="1" end="1"/>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25613">
                                            <p:txEl>
                                              <p:pRg st="2" end="2"/>
                                            </p:txEl>
                                          </p:spTgt>
                                        </p:tgtEl>
                                        <p:attrNameLst>
                                          <p:attrName>style.visibility</p:attrName>
                                        </p:attrNameLst>
                                      </p:cBhvr>
                                      <p:to>
                                        <p:strVal val="visible"/>
                                      </p:to>
                                    </p:set>
                                    <p:animEffect transition="in" filter="diamond(in)">
                                      <p:cBhvr>
                                        <p:cTn id="26" dur="2000"/>
                                        <p:tgtEl>
                                          <p:spTgt spid="25613">
                                            <p:txEl>
                                              <p:pRg st="2" end="2"/>
                                            </p:txEl>
                                          </p:spTgt>
                                        </p:tgtEl>
                                      </p:cBhvr>
                                    </p:animEffect>
                                  </p:childTnLst>
                                </p:cTn>
                              </p:par>
                              <p:par>
                                <p:cTn id="27" presetID="8" presetClass="entr" presetSubtype="16" fill="hold" nodeType="withEffect">
                                  <p:stCondLst>
                                    <p:cond delay="0"/>
                                  </p:stCondLst>
                                  <p:childTnLst>
                                    <p:set>
                                      <p:cBhvr>
                                        <p:cTn id="28" dur="1" fill="hold">
                                          <p:stCondLst>
                                            <p:cond delay="0"/>
                                          </p:stCondLst>
                                        </p:cTn>
                                        <p:tgtEl>
                                          <p:spTgt spid="25613">
                                            <p:txEl>
                                              <p:pRg st="3" end="3"/>
                                            </p:txEl>
                                          </p:spTgt>
                                        </p:tgtEl>
                                        <p:attrNameLst>
                                          <p:attrName>style.visibility</p:attrName>
                                        </p:attrNameLst>
                                      </p:cBhvr>
                                      <p:to>
                                        <p:strVal val="visible"/>
                                      </p:to>
                                    </p:set>
                                    <p:animEffect transition="in" filter="diamond(in)">
                                      <p:cBhvr>
                                        <p:cTn id="29" dur="2000"/>
                                        <p:tgtEl>
                                          <p:spTgt spid="25613">
                                            <p:txEl>
                                              <p:pRg st="3" end="3"/>
                                            </p:txEl>
                                          </p:spTgt>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25617"/>
                                        </p:tgtEl>
                                        <p:attrNameLst>
                                          <p:attrName>style.visibility</p:attrName>
                                        </p:attrNameLst>
                                      </p:cBhvr>
                                      <p:to>
                                        <p:strVal val="visible"/>
                                      </p:to>
                                    </p:set>
                                    <p:animEffect transition="in" filter="diamond(in)">
                                      <p:cBhvr>
                                        <p:cTn id="32" dur="2000"/>
                                        <p:tgtEl>
                                          <p:spTgt spid="256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5614"/>
                                        </p:tgtEl>
                                        <p:attrNameLst>
                                          <p:attrName>style.visibility</p:attrName>
                                        </p:attrNameLst>
                                      </p:cBhvr>
                                      <p:to>
                                        <p:strVal val="visible"/>
                                      </p:to>
                                    </p:set>
                                    <p:animEffect transition="in" filter="diamond(in)">
                                      <p:cBhvr>
                                        <p:cTn id="37" dur="2000"/>
                                        <p:tgtEl>
                                          <p:spTgt spid="25614"/>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diamond(in)">
                                      <p:cBhvr>
                                        <p:cTn id="40" dur="2000"/>
                                        <p:tgtEl>
                                          <p:spTgt spid="2"/>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diamond(in)">
                                      <p:cBhvr>
                                        <p:cTn id="43" dur="2000"/>
                                        <p:tgtEl>
                                          <p:spTgt spid="3"/>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amond(in)">
                                      <p:cBhvr>
                                        <p:cTn id="4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1" grpId="0"/>
      <p:bldP spid="25614" grpId="0"/>
      <p:bldP spid="25610" grpId="0"/>
      <p:bldP spid="25616" grpId="0" animBg="1"/>
      <p:bldP spid="25617" grpId="0" animBg="1"/>
      <p:bldP spid="2" grpId="0" animBg="1"/>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7" name="Rectangle 3"/>
          <p:cNvSpPr>
            <a:spLocks noGrp="1" noChangeArrowheads="1"/>
          </p:cNvSpPr>
          <p:nvPr>
            <p:ph type="body" sz="half" idx="1"/>
          </p:nvPr>
        </p:nvSpPr>
        <p:spPr>
          <a:xfrm>
            <a:off x="990600" y="5105400"/>
            <a:ext cx="7543800" cy="1143000"/>
          </a:xfrm>
          <a:solidFill>
            <a:schemeClr val="accent1"/>
          </a:solidFill>
        </p:spPr>
        <p:txBody>
          <a:bodyPr/>
          <a:lstStyle/>
          <a:p>
            <a:pPr eaLnBrk="1" hangingPunct="1">
              <a:lnSpc>
                <a:spcPct val="80000"/>
              </a:lnSpc>
              <a:buFont typeface="Wingdings" panose="05000000000000000000" pitchFamily="2" charset="2"/>
              <a:buNone/>
              <a:defRPr/>
            </a:pPr>
            <a:r>
              <a:rPr lang="en-US" altLang="en-US" sz="2400" i="1" dirty="0" smtClean="0">
                <a:latin typeface="Arial" panose="020B0604020202020204" pitchFamily="34" charset="0"/>
              </a:rPr>
              <a:t>Publication manual of the American Psychological Association</a:t>
            </a:r>
            <a:r>
              <a:rPr lang="en-US" altLang="en-US" sz="2400" dirty="0" smtClean="0">
                <a:latin typeface="Arial" panose="020B0604020202020204" pitchFamily="34" charset="0"/>
              </a:rPr>
              <a:t>. (2013.</a:t>
            </a:r>
            <a:r>
              <a:rPr lang="en-US" altLang="en-US" sz="2400" dirty="0" smtClean="0"/>
              <a:t>) </a:t>
            </a:r>
            <a:r>
              <a:rPr lang="en-US" altLang="en-US" sz="2400" dirty="0" smtClean="0">
                <a:latin typeface="Arial" panose="020B0604020202020204" pitchFamily="34" charset="0"/>
              </a:rPr>
              <a:t>6th ed. Washington, DC: American Psychological Association.</a:t>
            </a:r>
          </a:p>
          <a:p>
            <a:pPr eaLnBrk="1" hangingPunct="1">
              <a:lnSpc>
                <a:spcPct val="80000"/>
              </a:lnSpc>
              <a:buFont typeface="Wingdings" panose="05000000000000000000" pitchFamily="2" charset="2"/>
              <a:buNone/>
              <a:defRPr/>
            </a:pPr>
            <a:endParaRPr lang="en-US" altLang="en-US" sz="2400" dirty="0" smtClean="0"/>
          </a:p>
        </p:txBody>
      </p:sp>
      <p:sp>
        <p:nvSpPr>
          <p:cNvPr id="62470" name="Text Box 6"/>
          <p:cNvSpPr txBox="1">
            <a:spLocks noChangeArrowheads="1"/>
          </p:cNvSpPr>
          <p:nvPr/>
        </p:nvSpPr>
        <p:spPr bwMode="auto">
          <a:xfrm>
            <a:off x="457200" y="533636"/>
            <a:ext cx="3581400" cy="3816429"/>
          </a:xfrm>
          <a:prstGeom prst="rect">
            <a:avLst/>
          </a:prstGeom>
          <a:noFill/>
          <a:ln w="9525" algn="ctr">
            <a:noFill/>
            <a:miter lim="800000"/>
            <a:headEnd/>
            <a:tailEnd/>
          </a:ln>
          <a:effectLst/>
        </p:spPr>
        <p:txBody>
          <a:bodyPr>
            <a:spAutoFit/>
          </a:bodyPr>
          <a:lstStyle/>
          <a:p>
            <a:pPr algn="ctr" fontAlgn="base">
              <a:spcBef>
                <a:spcPct val="0"/>
              </a:spcBef>
              <a:spcAft>
                <a:spcPct val="0"/>
              </a:spcAft>
              <a:defRPr/>
            </a:pPr>
            <a:r>
              <a:rPr lang="en-US" sz="2800" dirty="0">
                <a:solidFill>
                  <a:srgbClr val="002060"/>
                </a:solidFill>
                <a:effectLst>
                  <a:outerShdw blurRad="38100" dist="38100" dir="2700000" algn="tl">
                    <a:srgbClr val="000000"/>
                  </a:outerShdw>
                </a:effectLst>
                <a:latin typeface="Arial" charset="0"/>
              </a:rPr>
              <a:t>If you come across anything not mentioned in this presentation or need further information, </a:t>
            </a:r>
            <a:r>
              <a:rPr lang="en-US" sz="2800" dirty="0" smtClean="0">
                <a:solidFill>
                  <a:srgbClr val="002060"/>
                </a:solidFill>
                <a:effectLst>
                  <a:outerShdw blurRad="38100" dist="38100" dir="2700000" algn="tl">
                    <a:srgbClr val="000000"/>
                  </a:outerShdw>
                </a:effectLst>
                <a:latin typeface="Arial" charset="0"/>
              </a:rPr>
              <a:t>take help from the </a:t>
            </a:r>
            <a:r>
              <a:rPr lang="en-US" sz="2800" i="1" dirty="0">
                <a:solidFill>
                  <a:srgbClr val="002060"/>
                </a:solidFill>
                <a:effectLst>
                  <a:outerShdw blurRad="38100" dist="38100" dir="2700000" algn="tl">
                    <a:srgbClr val="000000"/>
                  </a:outerShdw>
                </a:effectLst>
                <a:latin typeface="Arial" charset="0"/>
              </a:rPr>
              <a:t>Publication Manual of the </a:t>
            </a:r>
            <a:r>
              <a:rPr lang="en-US" sz="2800" i="1" dirty="0" smtClean="0">
                <a:solidFill>
                  <a:srgbClr val="002060"/>
                </a:solidFill>
                <a:effectLst>
                  <a:outerShdw blurRad="38100" dist="38100" dir="2700000" algn="tl">
                    <a:srgbClr val="000000"/>
                  </a:outerShdw>
                </a:effectLst>
                <a:latin typeface="Arial" charset="0"/>
              </a:rPr>
              <a:t>APA</a:t>
            </a:r>
            <a:r>
              <a:rPr lang="en-US" sz="2800" dirty="0" smtClean="0">
                <a:solidFill>
                  <a:srgbClr val="002060"/>
                </a:solidFill>
                <a:effectLst>
                  <a:outerShdw blurRad="38100" dist="38100" dir="2700000" algn="tl">
                    <a:srgbClr val="000000"/>
                  </a:outerShdw>
                </a:effectLst>
                <a:latin typeface="Arial" charset="0"/>
              </a:rPr>
              <a:t>!</a:t>
            </a:r>
            <a:endParaRPr lang="en-US" sz="2800" dirty="0">
              <a:solidFill>
                <a:srgbClr val="FFFFFF"/>
              </a:solidFill>
              <a:effectLst>
                <a:outerShdw blurRad="38100" dist="38100" dir="2700000" algn="tl">
                  <a:srgbClr val="000000"/>
                </a:outerShdw>
              </a:effectLst>
              <a:latin typeface="Arial" charset="0"/>
            </a:endParaRPr>
          </a:p>
          <a:p>
            <a:pPr algn="ctr" fontAlgn="base">
              <a:spcBef>
                <a:spcPct val="0"/>
              </a:spcBef>
              <a:spcAft>
                <a:spcPct val="0"/>
              </a:spcAft>
              <a:defRPr/>
            </a:pPr>
            <a:endParaRPr lang="en-US" dirty="0">
              <a:solidFill>
                <a:srgbClr val="FFFFFF"/>
              </a:solidFill>
              <a:latin typeface="Arial" charset="0"/>
            </a:endParaRPr>
          </a:p>
        </p:txBody>
      </p:sp>
      <p:sp>
        <p:nvSpPr>
          <p:cNvPr id="52231" name="Text Box 13"/>
          <p:cNvSpPr txBox="1">
            <a:spLocks noChangeArrowheads="1"/>
          </p:cNvSpPr>
          <p:nvPr/>
        </p:nvSpPr>
        <p:spPr bwMode="auto">
          <a:xfrm>
            <a:off x="5638799" y="333581"/>
            <a:ext cx="2209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fontAlgn="base">
              <a:spcBef>
                <a:spcPct val="50000"/>
              </a:spcBef>
              <a:spcAft>
                <a:spcPct val="0"/>
              </a:spcAft>
              <a:buClrTx/>
              <a:buSzTx/>
              <a:buFontTx/>
              <a:buNone/>
            </a:pPr>
            <a:r>
              <a:rPr lang="en-US" altLang="en-US" sz="2000" b="1" dirty="0" smtClean="0">
                <a:solidFill>
                  <a:srgbClr val="FF6600"/>
                </a:solidFill>
                <a:effectLst>
                  <a:outerShdw blurRad="38100" dist="38100" dir="2700000" algn="tl">
                    <a:srgbClr val="000000">
                      <a:alpha val="43137"/>
                    </a:srgbClr>
                  </a:outerShdw>
                </a:effectLst>
                <a:latin typeface="Arial" panose="020B0604020202020204" pitchFamily="34" charset="0"/>
              </a:rPr>
              <a:t>The APA ‘Bible’</a:t>
            </a:r>
          </a:p>
        </p:txBody>
      </p:sp>
      <p:pic>
        <p:nvPicPr>
          <p:cNvPr id="52232" name="Picture 14" descr="apa-manu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743" y="799713"/>
            <a:ext cx="23479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6005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470"/>
                                        </p:tgtEl>
                                        <p:attrNameLst>
                                          <p:attrName>style.visibility</p:attrName>
                                        </p:attrNameLst>
                                      </p:cBhvr>
                                      <p:to>
                                        <p:strVal val="visible"/>
                                      </p:to>
                                    </p:set>
                                    <p:animEffect transition="in" filter="blinds(horizontal)">
                                      <p:cBhvr>
                                        <p:cTn id="7" dur="500"/>
                                        <p:tgtEl>
                                          <p:spTgt spid="6247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2467">
                                            <p:bg/>
                                          </p:spTgt>
                                        </p:tgtEl>
                                        <p:attrNameLst>
                                          <p:attrName>style.visibility</p:attrName>
                                        </p:attrNameLst>
                                      </p:cBhvr>
                                      <p:to>
                                        <p:strVal val="visible"/>
                                      </p:to>
                                    </p:set>
                                    <p:animEffect transition="in" filter="blinds(horizontal)">
                                      <p:cBhvr>
                                        <p:cTn id="10" dur="500"/>
                                        <p:tgtEl>
                                          <p:spTgt spid="62467">
                                            <p:bg/>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2467">
                                            <p:txEl>
                                              <p:pRg st="0" end="0"/>
                                            </p:txEl>
                                          </p:spTgt>
                                        </p:tgtEl>
                                        <p:attrNameLst>
                                          <p:attrName>style.visibility</p:attrName>
                                        </p:attrNameLst>
                                      </p:cBhvr>
                                      <p:to>
                                        <p:strVal val="visible"/>
                                      </p:to>
                                    </p:set>
                                    <p:animEffect transition="in" filter="blinds(horizontal)">
                                      <p:cBhvr>
                                        <p:cTn id="15" dur="5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nimBg="1"/>
      <p:bldP spid="624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Related imag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8DC81AA1-738E-4BDA-AEF8-EB4E4ECF00F4}"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3950902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FF66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FF66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2106</Words>
  <Application>Microsoft Office PowerPoint</Application>
  <PresentationFormat>On-screen Show (4:3)</PresentationFormat>
  <Paragraphs>268</Paragraphs>
  <Slides>34</Slides>
  <Notes>18</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34</vt:i4>
      </vt:variant>
    </vt:vector>
  </HeadingPairs>
  <TitlesOfParts>
    <vt:vector size="51" baseType="lpstr">
      <vt:lpstr>Angsana New</vt:lpstr>
      <vt:lpstr>Arial</vt:lpstr>
      <vt:lpstr>Arial Black</vt:lpstr>
      <vt:lpstr>Book Antiqua</vt:lpstr>
      <vt:lpstr>Calibri</vt:lpstr>
      <vt:lpstr>Calibri Light</vt:lpstr>
      <vt:lpstr>Footlight MT Light</vt:lpstr>
      <vt:lpstr>Georgia</vt:lpstr>
      <vt:lpstr>Iskoola Pota</vt:lpstr>
      <vt:lpstr>Tahoma</vt:lpstr>
      <vt:lpstr>Times New Roman</vt:lpstr>
      <vt:lpstr>Wingdings</vt:lpstr>
      <vt:lpstr>Wingdings 2</vt:lpstr>
      <vt:lpstr>Office Theme</vt:lpstr>
      <vt:lpstr>1_Office Theme</vt:lpstr>
      <vt:lpstr>2_Office Theme</vt:lpstr>
      <vt:lpstr>Textured</vt:lpstr>
      <vt:lpstr>A Beginner's Guide TO  “APA PAPER and REFERENCING  FORMAT” </vt:lpstr>
      <vt:lpstr>PowerPoint Presentation</vt:lpstr>
      <vt:lpstr>What is APA?</vt:lpstr>
      <vt:lpstr>Overview of APA Format</vt:lpstr>
      <vt:lpstr>General Manuscript Structure and Content</vt:lpstr>
      <vt:lpstr>PowerPoint Presentation</vt:lpstr>
      <vt:lpstr>PowerPoint Presentation</vt:lpstr>
      <vt:lpstr>PowerPoint Presentation</vt:lpstr>
      <vt:lpstr>PowerPoint Presentation</vt:lpstr>
      <vt:lpstr>Formatting Tables</vt:lpstr>
      <vt:lpstr>Formatting Figures</vt:lpstr>
      <vt:lpstr>Citations and References</vt:lpstr>
      <vt:lpstr>Why Should I Cite?</vt:lpstr>
      <vt:lpstr>What is Plagiarism?</vt:lpstr>
      <vt:lpstr>How Do I Cite?</vt:lpstr>
      <vt:lpstr>APA provides these  guidelines for citations:</vt:lpstr>
      <vt:lpstr>In-Text Citations</vt:lpstr>
      <vt:lpstr>In-Text Citations, Cont’d</vt:lpstr>
      <vt:lpstr>Other Citation Possibilities</vt:lpstr>
      <vt:lpstr>In-text citations</vt:lpstr>
      <vt:lpstr>Quotation</vt:lpstr>
      <vt:lpstr>In-text Citing of Electronic Sources</vt:lpstr>
      <vt:lpstr>References List</vt:lpstr>
      <vt:lpstr>General Tips: Print Resources</vt:lpstr>
      <vt:lpstr>Book Examples</vt:lpstr>
      <vt:lpstr>Articles</vt:lpstr>
      <vt:lpstr>Websites</vt:lpstr>
      <vt:lpstr>Other Sources</vt:lpstr>
      <vt:lpstr>Other Sources  What Should Be Included?</vt:lpstr>
      <vt:lpstr>Other Sources  What Should Be Included? Cont’d</vt:lpstr>
      <vt:lpstr>Generating References</vt:lpstr>
      <vt:lpstr>Sample References Page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Tushar</dc:creator>
  <cp:lastModifiedBy>Tushar</cp:lastModifiedBy>
  <cp:revision>49</cp:revision>
  <dcterms:created xsi:type="dcterms:W3CDTF">2006-08-16T00:00:00Z</dcterms:created>
  <dcterms:modified xsi:type="dcterms:W3CDTF">2024-11-14T18:03:33Z</dcterms:modified>
</cp:coreProperties>
</file>